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1" r:id="rId4"/>
    <p:sldId id="262" r:id="rId5"/>
    <p:sldId id="264" r:id="rId6"/>
    <p:sldId id="257" r:id="rId7"/>
    <p:sldId id="265" r:id="rId8"/>
    <p:sldId id="259" r:id="rId9"/>
    <p:sldId id="267" r:id="rId10"/>
    <p:sldId id="266" r:id="rId11"/>
    <p:sldId id="268" r:id="rId12"/>
    <p:sldId id="269" r:id="rId13"/>
    <p:sldId id="258" r:id="rId14"/>
    <p:sldId id="270" r:id="rId15"/>
    <p:sldId id="260"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723" autoAdjust="0"/>
  </p:normalViewPr>
  <p:slideViewPr>
    <p:cSldViewPr snapToGrid="0">
      <p:cViewPr varScale="1">
        <p:scale>
          <a:sx n="71" d="100"/>
          <a:sy n="71" d="100"/>
        </p:scale>
        <p:origin x="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6578BFA6-E472-4614-AB14-241664539D1C}" type="datetimeFigureOut">
              <a:rPr lang="fi-FI" smtClean="0"/>
              <a:t>10.5.2018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FEB591E-2C89-48A8-835C-506449323B70}" type="slidenum">
              <a:rPr lang="fi-FI" smtClean="0"/>
              <a:t>‹#›</a:t>
            </a:fld>
            <a:endParaRPr lang="fi-FI"/>
          </a:p>
        </p:txBody>
      </p:sp>
    </p:spTree>
    <p:extLst>
      <p:ext uri="{BB962C8B-B14F-4D97-AF65-F5344CB8AC3E}">
        <p14:creationId xmlns:p14="http://schemas.microsoft.com/office/powerpoint/2010/main" val="180122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578BFA6-E472-4614-AB14-241664539D1C}" type="datetimeFigureOut">
              <a:rPr lang="fi-FI" smtClean="0"/>
              <a:t>10.5.2018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FEB591E-2C89-48A8-835C-506449323B70}" type="slidenum">
              <a:rPr lang="fi-FI" smtClean="0"/>
              <a:t>‹#›</a:t>
            </a:fld>
            <a:endParaRPr lang="fi-FI"/>
          </a:p>
        </p:txBody>
      </p:sp>
    </p:spTree>
    <p:extLst>
      <p:ext uri="{BB962C8B-B14F-4D97-AF65-F5344CB8AC3E}">
        <p14:creationId xmlns:p14="http://schemas.microsoft.com/office/powerpoint/2010/main" val="149405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578BFA6-E472-4614-AB14-241664539D1C}" type="datetimeFigureOut">
              <a:rPr lang="fi-FI" smtClean="0"/>
              <a:t>10.5.2018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FEB591E-2C89-48A8-835C-506449323B70}" type="slidenum">
              <a:rPr lang="fi-FI" smtClean="0"/>
              <a:t>‹#›</a:t>
            </a:fld>
            <a:endParaRPr lang="fi-FI"/>
          </a:p>
        </p:txBody>
      </p:sp>
    </p:spTree>
    <p:extLst>
      <p:ext uri="{BB962C8B-B14F-4D97-AF65-F5344CB8AC3E}">
        <p14:creationId xmlns:p14="http://schemas.microsoft.com/office/powerpoint/2010/main" val="294689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578BFA6-E472-4614-AB14-241664539D1C}" type="datetimeFigureOut">
              <a:rPr lang="fi-FI" smtClean="0"/>
              <a:t>10.5.2018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FEB591E-2C89-48A8-835C-506449323B70}" type="slidenum">
              <a:rPr lang="fi-FI" smtClean="0"/>
              <a:t>‹#›</a:t>
            </a:fld>
            <a:endParaRPr lang="fi-FI"/>
          </a:p>
        </p:txBody>
      </p:sp>
    </p:spTree>
    <p:extLst>
      <p:ext uri="{BB962C8B-B14F-4D97-AF65-F5344CB8AC3E}">
        <p14:creationId xmlns:p14="http://schemas.microsoft.com/office/powerpoint/2010/main" val="384024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6578BFA6-E472-4614-AB14-241664539D1C}" type="datetimeFigureOut">
              <a:rPr lang="fi-FI" smtClean="0"/>
              <a:t>10.5.2018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FEB591E-2C89-48A8-835C-506449323B70}" type="slidenum">
              <a:rPr lang="fi-FI" smtClean="0"/>
              <a:t>‹#›</a:t>
            </a:fld>
            <a:endParaRPr lang="fi-FI"/>
          </a:p>
        </p:txBody>
      </p:sp>
    </p:spTree>
    <p:extLst>
      <p:ext uri="{BB962C8B-B14F-4D97-AF65-F5344CB8AC3E}">
        <p14:creationId xmlns:p14="http://schemas.microsoft.com/office/powerpoint/2010/main" val="83914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6578BFA6-E472-4614-AB14-241664539D1C}" type="datetimeFigureOut">
              <a:rPr lang="fi-FI" smtClean="0"/>
              <a:t>10.5.2018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FEB591E-2C89-48A8-835C-506449323B70}" type="slidenum">
              <a:rPr lang="fi-FI" smtClean="0"/>
              <a:t>‹#›</a:t>
            </a:fld>
            <a:endParaRPr lang="fi-FI"/>
          </a:p>
        </p:txBody>
      </p:sp>
    </p:spTree>
    <p:extLst>
      <p:ext uri="{BB962C8B-B14F-4D97-AF65-F5344CB8AC3E}">
        <p14:creationId xmlns:p14="http://schemas.microsoft.com/office/powerpoint/2010/main" val="176131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6578BFA6-E472-4614-AB14-241664539D1C}" type="datetimeFigureOut">
              <a:rPr lang="fi-FI" smtClean="0"/>
              <a:t>10.5.2018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EFEB591E-2C89-48A8-835C-506449323B70}" type="slidenum">
              <a:rPr lang="fi-FI" smtClean="0"/>
              <a:t>‹#›</a:t>
            </a:fld>
            <a:endParaRPr lang="fi-FI"/>
          </a:p>
        </p:txBody>
      </p:sp>
    </p:spTree>
    <p:extLst>
      <p:ext uri="{BB962C8B-B14F-4D97-AF65-F5344CB8AC3E}">
        <p14:creationId xmlns:p14="http://schemas.microsoft.com/office/powerpoint/2010/main" val="99837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578BFA6-E472-4614-AB14-241664539D1C}" type="datetimeFigureOut">
              <a:rPr lang="fi-FI" smtClean="0"/>
              <a:t>10.5.2018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EFEB591E-2C89-48A8-835C-506449323B70}" type="slidenum">
              <a:rPr lang="fi-FI" smtClean="0"/>
              <a:t>‹#›</a:t>
            </a:fld>
            <a:endParaRPr lang="fi-FI"/>
          </a:p>
        </p:txBody>
      </p:sp>
    </p:spTree>
    <p:extLst>
      <p:ext uri="{BB962C8B-B14F-4D97-AF65-F5344CB8AC3E}">
        <p14:creationId xmlns:p14="http://schemas.microsoft.com/office/powerpoint/2010/main" val="221080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578BFA6-E472-4614-AB14-241664539D1C}" type="datetimeFigureOut">
              <a:rPr lang="fi-FI" smtClean="0"/>
              <a:t>10.5.2018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EFEB591E-2C89-48A8-835C-506449323B70}" type="slidenum">
              <a:rPr lang="fi-FI" smtClean="0"/>
              <a:t>‹#›</a:t>
            </a:fld>
            <a:endParaRPr lang="fi-FI"/>
          </a:p>
        </p:txBody>
      </p:sp>
    </p:spTree>
    <p:extLst>
      <p:ext uri="{BB962C8B-B14F-4D97-AF65-F5344CB8AC3E}">
        <p14:creationId xmlns:p14="http://schemas.microsoft.com/office/powerpoint/2010/main" val="277763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6578BFA6-E472-4614-AB14-241664539D1C}" type="datetimeFigureOut">
              <a:rPr lang="fi-FI" smtClean="0"/>
              <a:t>10.5.2018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FEB591E-2C89-48A8-835C-506449323B70}" type="slidenum">
              <a:rPr lang="fi-FI" smtClean="0"/>
              <a:t>‹#›</a:t>
            </a:fld>
            <a:endParaRPr lang="fi-FI"/>
          </a:p>
        </p:txBody>
      </p:sp>
    </p:spTree>
    <p:extLst>
      <p:ext uri="{BB962C8B-B14F-4D97-AF65-F5344CB8AC3E}">
        <p14:creationId xmlns:p14="http://schemas.microsoft.com/office/powerpoint/2010/main" val="248322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6578BFA6-E472-4614-AB14-241664539D1C}" type="datetimeFigureOut">
              <a:rPr lang="fi-FI" smtClean="0"/>
              <a:t>10.5.2018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FEB591E-2C89-48A8-835C-506449323B70}" type="slidenum">
              <a:rPr lang="fi-FI" smtClean="0"/>
              <a:t>‹#›</a:t>
            </a:fld>
            <a:endParaRPr lang="fi-FI"/>
          </a:p>
        </p:txBody>
      </p:sp>
    </p:spTree>
    <p:extLst>
      <p:ext uri="{BB962C8B-B14F-4D97-AF65-F5344CB8AC3E}">
        <p14:creationId xmlns:p14="http://schemas.microsoft.com/office/powerpoint/2010/main" val="250651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8BFA6-E472-4614-AB14-241664539D1C}" type="datetimeFigureOut">
              <a:rPr lang="fi-FI" smtClean="0"/>
              <a:t>10.5.2018</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B591E-2C89-48A8-835C-506449323B70}" type="slidenum">
              <a:rPr lang="fi-FI" smtClean="0"/>
              <a:t>‹#›</a:t>
            </a:fld>
            <a:endParaRPr lang="fi-FI"/>
          </a:p>
        </p:txBody>
      </p:sp>
    </p:spTree>
    <p:extLst>
      <p:ext uri="{BB962C8B-B14F-4D97-AF65-F5344CB8AC3E}">
        <p14:creationId xmlns:p14="http://schemas.microsoft.com/office/powerpoint/2010/main" val="397983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b="1" dirty="0"/>
              <a:t>Alueelliset rauhanpyrkimykset Suomen sisällissodassa 1918</a:t>
            </a:r>
          </a:p>
        </p:txBody>
      </p:sp>
      <p:sp>
        <p:nvSpPr>
          <p:cNvPr id="3" name="Alaotsikko 2"/>
          <p:cNvSpPr>
            <a:spLocks noGrp="1"/>
          </p:cNvSpPr>
          <p:nvPr>
            <p:ph type="subTitle" idx="1"/>
          </p:nvPr>
        </p:nvSpPr>
        <p:spPr/>
        <p:txBody>
          <a:bodyPr/>
          <a:lstStyle/>
          <a:p>
            <a:r>
              <a:rPr lang="fi-FI" dirty="0"/>
              <a:t>Säätytalo 8.5.2018 </a:t>
            </a:r>
          </a:p>
          <a:p>
            <a:endParaRPr lang="fi-FI" dirty="0"/>
          </a:p>
          <a:p>
            <a:r>
              <a:rPr lang="fi-FI" dirty="0"/>
              <a:t>Kimmo Kontio</a:t>
            </a:r>
          </a:p>
        </p:txBody>
      </p:sp>
    </p:spTree>
    <p:extLst>
      <p:ext uri="{BB962C8B-B14F-4D97-AF65-F5344CB8AC3E}">
        <p14:creationId xmlns:p14="http://schemas.microsoft.com/office/powerpoint/2010/main" val="72300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838200" y="365125"/>
            <a:ext cx="10515600" cy="819619"/>
          </a:xfrm>
        </p:spPr>
        <p:txBody>
          <a:bodyPr>
            <a:normAutofit fontScale="90000"/>
          </a:bodyPr>
          <a:lstStyle/>
          <a:p>
            <a:r>
              <a:rPr lang="fi-FI" dirty="0"/>
              <a:t>Ei aseellista vallankumousta </a:t>
            </a:r>
            <a:br>
              <a:rPr lang="fi-FI" dirty="0"/>
            </a:br>
            <a:r>
              <a:rPr lang="fi-FI" dirty="0"/>
              <a:t>vaan laulava rauha ja demilitarisoitu alue </a:t>
            </a:r>
          </a:p>
        </p:txBody>
      </p:sp>
      <p:sp>
        <p:nvSpPr>
          <p:cNvPr id="4" name="Sisällön paikkamerkki 3"/>
          <p:cNvSpPr>
            <a:spLocks noGrp="1"/>
          </p:cNvSpPr>
          <p:nvPr>
            <p:ph idx="1"/>
          </p:nvPr>
        </p:nvSpPr>
        <p:spPr>
          <a:xfrm>
            <a:off x="838200" y="1470991"/>
            <a:ext cx="10515600" cy="5311472"/>
          </a:xfrm>
        </p:spPr>
        <p:txBody>
          <a:bodyPr>
            <a:normAutofit fontScale="92500" lnSpcReduction="10000"/>
          </a:bodyPr>
          <a:lstStyle/>
          <a:p>
            <a:r>
              <a:rPr lang="fi-FI" dirty="0"/>
              <a:t>Rintamalinjoissa kymmenien kilometrien ja kokonaisten pitäjien suuruisia aukkoja</a:t>
            </a:r>
          </a:p>
          <a:p>
            <a:r>
              <a:rPr lang="fi-FI" dirty="0"/>
              <a:t>Näillä paikkakunnilla luotiin omia pelisääntöjä</a:t>
            </a:r>
          </a:p>
          <a:p>
            <a:r>
              <a:rPr lang="fi-FI" dirty="0"/>
              <a:t>Parkanossa 5.2. sovintokokous, jossa: </a:t>
            </a:r>
          </a:p>
          <a:p>
            <a:pPr lvl="1"/>
            <a:r>
              <a:rPr lang="fi-FI" dirty="0"/>
              <a:t>Julistettiin kunnan alue puolueettomaksi vyöhykkeeksi</a:t>
            </a:r>
          </a:p>
          <a:p>
            <a:pPr lvl="1"/>
            <a:r>
              <a:rPr lang="fi-FI" dirty="0"/>
              <a:t>Kiellettiin kaartien perustaminen</a:t>
            </a:r>
          </a:p>
          <a:p>
            <a:pPr lvl="1"/>
            <a:r>
              <a:rPr lang="fi-FI" dirty="0"/>
              <a:t>Haluttiin pysyttäytyä puoluetaistelujen ja rikollisuuden ulkopuolella sekä toivottiin sosiaalisia uudistuksia</a:t>
            </a:r>
          </a:p>
          <a:p>
            <a:pPr lvl="1"/>
            <a:r>
              <a:rPr lang="fi-FI" dirty="0"/>
              <a:t>Lopuksi vielä laulettiin ”Juokse porosein”</a:t>
            </a:r>
          </a:p>
          <a:p>
            <a:r>
              <a:rPr lang="fi-FI" dirty="0"/>
              <a:t>Vastaavia kokouksia Ruovedellä, Virroilla ja Sysmässä</a:t>
            </a:r>
          </a:p>
          <a:p>
            <a:r>
              <a:rPr lang="fi-FI" dirty="0"/>
              <a:t>Kihniössä helmikuun lopussa tarjottiin vielä paikkakunnan ulkopuolisille karkureille suojaa</a:t>
            </a:r>
          </a:p>
          <a:p>
            <a:r>
              <a:rPr lang="fi-FI" dirty="0"/>
              <a:t>Viimeistään taistelujen leviäminen paikkakunnille teki sopimukset pätemättömiksi  </a:t>
            </a:r>
          </a:p>
        </p:txBody>
      </p:sp>
    </p:spTree>
    <p:extLst>
      <p:ext uri="{BB962C8B-B14F-4D97-AF65-F5344CB8AC3E}">
        <p14:creationId xmlns:p14="http://schemas.microsoft.com/office/powerpoint/2010/main" val="221470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732155"/>
          </a:xfrm>
        </p:spPr>
        <p:txBody>
          <a:bodyPr>
            <a:normAutofit/>
          </a:bodyPr>
          <a:lstStyle/>
          <a:p>
            <a:r>
              <a:rPr lang="fi-FI" dirty="0"/>
              <a:t>Vaikka aikaa pelataan, kaveria ei silti jätetä </a:t>
            </a:r>
          </a:p>
        </p:txBody>
      </p:sp>
      <p:sp>
        <p:nvSpPr>
          <p:cNvPr id="3" name="Sisällön paikkamerkki 2"/>
          <p:cNvSpPr>
            <a:spLocks noGrp="1"/>
          </p:cNvSpPr>
          <p:nvPr>
            <p:ph idx="1"/>
          </p:nvPr>
        </p:nvSpPr>
        <p:spPr>
          <a:xfrm>
            <a:off x="838200" y="1168842"/>
            <a:ext cx="10515600" cy="5581815"/>
          </a:xfrm>
        </p:spPr>
        <p:txBody>
          <a:bodyPr>
            <a:normAutofit/>
          </a:bodyPr>
          <a:lstStyle/>
          <a:p>
            <a:pPr marL="0" indent="0">
              <a:buNone/>
            </a:pPr>
            <a:r>
              <a:rPr lang="fi-FI" dirty="0">
                <a:latin typeface="Calibri" panose="020F0502020204030204" pitchFamily="34" charset="0"/>
                <a:ea typeface="Calibri" panose="020F0502020204030204" pitchFamily="34" charset="0"/>
                <a:cs typeface="Times New Roman" panose="02020603050405020304" pitchFamily="18" charset="0"/>
              </a:rPr>
              <a:t>Rintamalinjan keskelle jääneellä Ruovedellä suojeluskunta ja punakaarti sopivat värväyksen ja aseellisen toimittamisen lopettamisesta sekä takavarikoitujen aseiden palauttamisesta niiden omistajille. Sotilasaseet päätettiin siirtää yhteisen valvontaan. Jo päivää ennen sopimuksen allekirjoittamista punakaartin johtaja oli valtuuttanut kaartilaisia hakemaan aseita Tampereelta. Kaksi päivää sopimuksenteon jälkeen Pohjanmaalta saapuneet valkoiset joukot valtasivat Ruoveden kirkonkylän.</a:t>
            </a:r>
          </a:p>
          <a:p>
            <a:pPr marL="0" indent="0">
              <a:buNone/>
            </a:pPr>
            <a:r>
              <a:rPr lang="fi-FI" dirty="0">
                <a:latin typeface="Calibri" panose="020F0502020204030204" pitchFamily="34" charset="0"/>
                <a:cs typeface="Times New Roman" panose="02020603050405020304" pitchFamily="18" charset="0"/>
              </a:rPr>
              <a:t>Viestiä valkoiselle puolelle vieneet valkoinen insinööri Lauri Särkkä ja kirvesmies Herman Järvinen pidätettiin jo Vilppulassa. Särkkä kuitenkin vaati, että Järvinen vapautetaan ja he palasivat yhdessä Ruovedelle. Järvinen menehtyi myöhemmin Tampereella. </a:t>
            </a:r>
          </a:p>
          <a:p>
            <a:pPr marL="0" indent="0">
              <a:buNone/>
            </a:pPr>
            <a:r>
              <a:rPr lang="fi-FI" dirty="0">
                <a:latin typeface="Calibri" panose="020F0502020204030204" pitchFamily="34" charset="0"/>
                <a:cs typeface="Times New Roman" panose="02020603050405020304" pitchFamily="18" charset="0"/>
              </a:rPr>
              <a:t>Yli 300 </a:t>
            </a:r>
            <a:r>
              <a:rPr lang="fi-FI" dirty="0" err="1">
                <a:latin typeface="Calibri" panose="020F0502020204030204" pitchFamily="34" charset="0"/>
                <a:cs typeface="Times New Roman" panose="02020603050405020304" pitchFamily="18" charset="0"/>
              </a:rPr>
              <a:t>ruovesiläistä</a:t>
            </a:r>
            <a:r>
              <a:rPr lang="fi-FI" dirty="0">
                <a:latin typeface="Calibri" panose="020F0502020204030204" pitchFamily="34" charset="0"/>
                <a:cs typeface="Times New Roman" panose="02020603050405020304" pitchFamily="18" charset="0"/>
              </a:rPr>
              <a:t> menehtyi sisällissodan seurauksena. </a:t>
            </a:r>
            <a:endParaRPr lang="fi-FI" dirty="0"/>
          </a:p>
        </p:txBody>
      </p:sp>
    </p:spTree>
    <p:extLst>
      <p:ext uri="{BB962C8B-B14F-4D97-AF65-F5344CB8AC3E}">
        <p14:creationId xmlns:p14="http://schemas.microsoft.com/office/powerpoint/2010/main" val="326093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254441"/>
            <a:ext cx="10515600" cy="954157"/>
          </a:xfrm>
        </p:spPr>
        <p:txBody>
          <a:bodyPr>
            <a:normAutofit fontScale="90000"/>
          </a:bodyPr>
          <a:lstStyle/>
          <a:p>
            <a:r>
              <a:rPr lang="fi-FI" dirty="0"/>
              <a:t>Vakaumuksellinen pasifismi harvinaista, muttei tavatonta – kutsunnat ja pakko-otot kaartiin </a:t>
            </a:r>
          </a:p>
        </p:txBody>
      </p:sp>
      <p:sp>
        <p:nvSpPr>
          <p:cNvPr id="3" name="Sisällön paikkamerkki 2"/>
          <p:cNvSpPr>
            <a:spLocks noGrp="1"/>
          </p:cNvSpPr>
          <p:nvPr>
            <p:ph idx="1"/>
          </p:nvPr>
        </p:nvSpPr>
        <p:spPr>
          <a:xfrm>
            <a:off x="838199" y="1208598"/>
            <a:ext cx="11033097" cy="5565914"/>
          </a:xfrm>
        </p:spPr>
        <p:txBody>
          <a:bodyPr>
            <a:noAutofit/>
          </a:bodyPr>
          <a:lstStyle/>
          <a:p>
            <a:pPr marL="0" indent="0">
              <a:buNone/>
            </a:pPr>
            <a:r>
              <a:rPr lang="fi-FI" sz="2300" b="1" dirty="0"/>
              <a:t>Oulussa </a:t>
            </a:r>
            <a:r>
              <a:rPr lang="fi-FI" sz="2300" dirty="0"/>
              <a:t>yksi tunnetuimmista suomalaisista pasifisteista (vaikka toimikin puolustusministerinä 1940-luvun lopulla) Yrjö Kallinen (1886-1976), sovitteli oululaisen työväenliikkeen johtajana jo sisällissodan alussa. Vältti täpärästi kuolemantuomion.</a:t>
            </a:r>
          </a:p>
          <a:p>
            <a:pPr marL="0" indent="0">
              <a:buNone/>
            </a:pPr>
            <a:r>
              <a:rPr lang="fi-FI" sz="2300" b="1" dirty="0"/>
              <a:t>Etelä-Pohjanmaalla</a:t>
            </a:r>
            <a:r>
              <a:rPr lang="fi-FI" sz="2300" dirty="0"/>
              <a:t> Teuvalla porvarit ja työväenliikkeen kannattajat sopivat 200 hengen kansalaiskokouksessa, että kaikki aseelliset joukot on hajotettava. Teuvalla ei ammuttu laukaustakaan, mutta suojeluskunta osallistui kuitenkin tammikuun viimeisenä päivänä Kristiinankaupungin valtaukseen punakaartilta ja venäläisiltä sotilailta.</a:t>
            </a:r>
          </a:p>
          <a:p>
            <a:pPr marL="0" indent="0">
              <a:buNone/>
            </a:pPr>
            <a:r>
              <a:rPr lang="fi-FI" sz="2300" dirty="0"/>
              <a:t>Kun kutsunnat valkoisiin joukkoihin alkoivat Teuvalla maaliskuussa, moni vasemmistolainen vastusti niitä. Yhteensä 74 </a:t>
            </a:r>
            <a:r>
              <a:rPr lang="fi-FI" sz="2300" dirty="0" err="1"/>
              <a:t>teuvalaista</a:t>
            </a:r>
            <a:r>
              <a:rPr lang="fi-FI" sz="2300" dirty="0"/>
              <a:t> aseistakieltäytyjää kuljetettiin vankileirille Närpiöön. Työväenliikkeen edustajat pitivät suojeluskunnan lähtöä taisteluihin ja aseistakieltäytyjien vangitsemista petoksena, koska pitäjässä oli sovittu rauhasta.</a:t>
            </a:r>
          </a:p>
          <a:p>
            <a:r>
              <a:rPr lang="fi-FI" sz="2300" dirty="0"/>
              <a:t>Vapaaehtoisuus kesti vain lyhyen alkuvaiheen </a:t>
            </a:r>
          </a:p>
          <a:p>
            <a:pPr marL="0" indent="0">
              <a:buNone/>
            </a:pPr>
            <a:r>
              <a:rPr lang="fi-FI" sz="2000" dirty="0"/>
              <a:t>Sen jälkeen mahdollisuutena oli sotaan joutumisen välttely </a:t>
            </a:r>
          </a:p>
          <a:p>
            <a:pPr marL="0" indent="0">
              <a:buNone/>
            </a:pPr>
            <a:r>
              <a:rPr lang="fi-FI" sz="2000" dirty="0"/>
              <a:t>Vain ani harvat koittivat edes jossain määrin sodan aikana estää vihollisuuksia ja väkivaltaa </a:t>
            </a:r>
          </a:p>
          <a:p>
            <a:pPr marL="0" indent="0">
              <a:buNone/>
            </a:pPr>
            <a:r>
              <a:rPr lang="fi-FI" sz="2000" dirty="0"/>
              <a:t>Punaiset teloittivat tolstoilaiset Isohiisin veljekset ja valkoiset Pietarsaaressa lääninsihteeri L. Jääskeläisen  </a:t>
            </a:r>
          </a:p>
        </p:txBody>
      </p:sp>
    </p:spTree>
    <p:extLst>
      <p:ext uri="{BB962C8B-B14F-4D97-AF65-F5344CB8AC3E}">
        <p14:creationId xmlns:p14="http://schemas.microsoft.com/office/powerpoint/2010/main" val="254303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rot="60000">
            <a:off x="678206" y="64568"/>
            <a:ext cx="7457355" cy="6659217"/>
          </a:xfrm>
          <a:prstGeom prst="rect">
            <a:avLst/>
          </a:prstGeom>
        </p:spPr>
      </p:pic>
      <p:sp>
        <p:nvSpPr>
          <p:cNvPr id="2" name="Tekstiruutu 1"/>
          <p:cNvSpPr txBox="1"/>
          <p:nvPr/>
        </p:nvSpPr>
        <p:spPr>
          <a:xfrm>
            <a:off x="9068585" y="6249972"/>
            <a:ext cx="3582186" cy="461665"/>
          </a:xfrm>
          <a:prstGeom prst="rect">
            <a:avLst/>
          </a:prstGeom>
          <a:noFill/>
        </p:spPr>
        <p:txBody>
          <a:bodyPr wrap="square" rtlCol="0">
            <a:spAutoFit/>
          </a:bodyPr>
          <a:lstStyle/>
          <a:p>
            <a:r>
              <a:rPr lang="fi-FI" sz="1200" i="1" dirty="0"/>
              <a:t>Lähde: Yhden kortin varassa – Suomalainen vallankumous 1918, </a:t>
            </a:r>
            <a:r>
              <a:rPr lang="fi-FI" sz="1200" i="1" dirty="0" err="1"/>
              <a:t>Vapk</a:t>
            </a:r>
            <a:r>
              <a:rPr lang="fi-FI" sz="1200" i="1" dirty="0"/>
              <a:t> 1989.</a:t>
            </a:r>
          </a:p>
        </p:txBody>
      </p:sp>
    </p:spTree>
    <p:extLst>
      <p:ext uri="{BB962C8B-B14F-4D97-AF65-F5344CB8AC3E}">
        <p14:creationId xmlns:p14="http://schemas.microsoft.com/office/powerpoint/2010/main" val="21261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87465"/>
            <a:ext cx="10515600" cy="1288111"/>
          </a:xfrm>
        </p:spPr>
        <p:txBody>
          <a:bodyPr>
            <a:normAutofit fontScale="90000"/>
          </a:bodyPr>
          <a:lstStyle/>
          <a:p>
            <a:r>
              <a:rPr lang="fi-FI" dirty="0"/>
              <a:t>Pinnalta opportunismia – </a:t>
            </a:r>
            <a:br>
              <a:rPr lang="fi-FI" dirty="0"/>
            </a:br>
            <a:r>
              <a:rPr lang="fi-FI" dirty="0"/>
              <a:t>taustalla aitoa pelkoa ja epätietoisuutta </a:t>
            </a:r>
          </a:p>
        </p:txBody>
      </p:sp>
      <p:sp>
        <p:nvSpPr>
          <p:cNvPr id="3" name="Sisällön paikkamerkki 2"/>
          <p:cNvSpPr>
            <a:spLocks noGrp="1"/>
          </p:cNvSpPr>
          <p:nvPr>
            <p:ph idx="1"/>
          </p:nvPr>
        </p:nvSpPr>
        <p:spPr>
          <a:xfrm>
            <a:off x="838200" y="1375576"/>
            <a:ext cx="10515600" cy="5482424"/>
          </a:xfrm>
        </p:spPr>
        <p:txBody>
          <a:bodyPr>
            <a:normAutofit fontScale="92500" lnSpcReduction="10000"/>
          </a:bodyPr>
          <a:lstStyle/>
          <a:p>
            <a:pPr marL="0" indent="0">
              <a:buNone/>
            </a:pPr>
            <a:r>
              <a:rPr lang="fi-FI" b="1" dirty="0"/>
              <a:t>Keski-Suomessa</a:t>
            </a:r>
            <a:r>
              <a:rPr lang="fi-FI" dirty="0"/>
              <a:t> Sumiaisissa talolliset ja työväenaatteen kannattajat pitivät rauhankokouksen. Sen pöytäkirjassa mainittiin, ”ettei Sumiaisissa tapella, vaikka muualla maailmassa tappelisivatkin”. Lisäksi taisteluihin jo lähteneitä kuntalaisia kutsuttiin takaisin.</a:t>
            </a:r>
          </a:p>
          <a:p>
            <a:pPr marL="0" indent="0">
              <a:buNone/>
            </a:pPr>
            <a:r>
              <a:rPr lang="fi-FI" dirty="0"/>
              <a:t>Saarijärvellä taas muutamat maanviljelijät totesivat helmikuun alussa, että ”herrat ja työläiset kävivät taistelua ja talonpoika on vaan välissä”.</a:t>
            </a:r>
          </a:p>
          <a:p>
            <a:pPr marL="0" indent="0">
              <a:buNone/>
            </a:pPr>
            <a:r>
              <a:rPr lang="fi-FI" b="1" dirty="0"/>
              <a:t>Kannaksella</a:t>
            </a:r>
            <a:r>
              <a:rPr lang="fi-FI" dirty="0"/>
              <a:t> sisällissodan rintamalinjaan kuukausiksi jääneen </a:t>
            </a:r>
            <a:r>
              <a:rPr lang="fi-FI" dirty="0" err="1"/>
              <a:t>Muolaan</a:t>
            </a:r>
            <a:r>
              <a:rPr lang="fi-FI" dirty="0"/>
              <a:t> kuntakokous teki vielä 23.2. päätöksen, jossa tunnustettiin voimassa oleva laillinen hallitus, määrittelemättä oliko se valkoinen Senaatti vai punainen Kansanvaltuuskunta. </a:t>
            </a:r>
          </a:p>
          <a:p>
            <a:r>
              <a:rPr lang="fi-FI" dirty="0"/>
              <a:t>Taustalla saattaa olla pyrkimys välttää ennakolta pakkovärväystä taistelevien osapuolien joukkoihin. </a:t>
            </a:r>
          </a:p>
          <a:p>
            <a:r>
              <a:rPr lang="fi-FI" dirty="0"/>
              <a:t>Samoin bolsevikkien suhtautumisesta lyhyen matkan päässä Pietarissa Suomen sisällissotaan ei vielä ollut tuossa vaiheessa varmuutta. </a:t>
            </a:r>
          </a:p>
        </p:txBody>
      </p:sp>
    </p:spTree>
    <p:extLst>
      <p:ext uri="{BB962C8B-B14F-4D97-AF65-F5344CB8AC3E}">
        <p14:creationId xmlns:p14="http://schemas.microsoft.com/office/powerpoint/2010/main" val="2021885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Käsitystämme 100 vuoden takaisesta sisällissodasta on hallinnut sota, eikä rauha</a:t>
            </a:r>
          </a:p>
        </p:txBody>
      </p:sp>
      <p:sp>
        <p:nvSpPr>
          <p:cNvPr id="3" name="Sisällön paikkamerkki 2"/>
          <p:cNvSpPr>
            <a:spLocks noGrp="1"/>
          </p:cNvSpPr>
          <p:nvPr>
            <p:ph idx="1"/>
          </p:nvPr>
        </p:nvSpPr>
        <p:spPr>
          <a:xfrm>
            <a:off x="838200" y="1690689"/>
            <a:ext cx="10515600" cy="4996358"/>
          </a:xfrm>
        </p:spPr>
        <p:txBody>
          <a:bodyPr>
            <a:normAutofit lnSpcReduction="10000"/>
          </a:bodyPr>
          <a:lstStyle/>
          <a:p>
            <a:r>
              <a:rPr lang="fi-FI" dirty="0"/>
              <a:t>Vahvemmat ja lopulta toteutuneet tapahtumat ovat jättäneet ottamasta huomioon vaihtoehtoisia mahdollisuuksia</a:t>
            </a:r>
          </a:p>
          <a:p>
            <a:r>
              <a:rPr lang="fi-FI" dirty="0"/>
              <a:t>Sinänsä oikeutettua ja ymmärrettävää, koska kyse oli yhdestä </a:t>
            </a:r>
            <a:r>
              <a:rPr lang="fi-FI" dirty="0" err="1"/>
              <a:t>nyky</a:t>
            </a:r>
            <a:r>
              <a:rPr lang="fi-FI" dirty="0"/>
              <a:t>- Euroopan verisimmästä sisällissodasta, jossa kuoli </a:t>
            </a:r>
            <a:br>
              <a:rPr lang="fi-FI" dirty="0"/>
            </a:br>
            <a:r>
              <a:rPr lang="fi-FI" dirty="0"/>
              <a:t>40 000 ihmistä.   </a:t>
            </a:r>
          </a:p>
          <a:p>
            <a:r>
              <a:rPr lang="fi-FI" b="1" dirty="0"/>
              <a:t>MUTTA</a:t>
            </a:r>
            <a:r>
              <a:rPr lang="fi-FI" dirty="0"/>
              <a:t> vuonna 1918 valtaosa suomalaisista ei vain yrittänyt vältellä taistelua, vaan osa jopa pyrki saamaan rauhaa</a:t>
            </a:r>
          </a:p>
          <a:p>
            <a:r>
              <a:rPr lang="fi-FI" dirty="0"/>
              <a:t>Toki sisällissota tai sen vaikutukset lopulta koskettivat liki jokaista tuolloin elänyttä suomalaista tai Suomessa ollutta</a:t>
            </a:r>
          </a:p>
          <a:p>
            <a:r>
              <a:rPr lang="fi-FI" dirty="0"/>
              <a:t>Sisällissodassa on nostettu sankareita jalustalle ja tuomittu pettureita: Ne jotka katsoivat sivusta tai yrittivät sovitella ovat saaneet mitättömän henkilön jälkimaineen (Professori Haapala) </a:t>
            </a:r>
          </a:p>
        </p:txBody>
      </p:sp>
    </p:spTree>
    <p:extLst>
      <p:ext uri="{BB962C8B-B14F-4D97-AF65-F5344CB8AC3E}">
        <p14:creationId xmlns:p14="http://schemas.microsoft.com/office/powerpoint/2010/main" val="387220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Esityksen sisältö</a:t>
            </a:r>
          </a:p>
        </p:txBody>
      </p:sp>
      <p:sp>
        <p:nvSpPr>
          <p:cNvPr id="3" name="Sisällön paikkamerkki 2"/>
          <p:cNvSpPr>
            <a:spLocks noGrp="1"/>
          </p:cNvSpPr>
          <p:nvPr>
            <p:ph idx="1"/>
          </p:nvPr>
        </p:nvSpPr>
        <p:spPr>
          <a:xfrm>
            <a:off x="838200" y="1518699"/>
            <a:ext cx="10515600" cy="5096786"/>
          </a:xfrm>
        </p:spPr>
        <p:txBody>
          <a:bodyPr>
            <a:normAutofit/>
          </a:bodyPr>
          <a:lstStyle/>
          <a:p>
            <a:r>
              <a:rPr lang="fi-FI" sz="3200" dirty="0"/>
              <a:t>Asetelma: rauhan merkeistä sodan melskeisiin</a:t>
            </a:r>
          </a:p>
          <a:p>
            <a:r>
              <a:rPr lang="fi-FI" sz="3200" dirty="0"/>
              <a:t>Paradoksi: Ketkä oikein kävivät sotaa ja olivat siitä vastuussa?</a:t>
            </a:r>
          </a:p>
          <a:p>
            <a:r>
              <a:rPr lang="fi-FI" sz="3200" dirty="0"/>
              <a:t>Kaksi tuntematonta sisällissotaa</a:t>
            </a:r>
          </a:p>
          <a:p>
            <a:pPr lvl="1"/>
            <a:r>
              <a:rPr lang="fi-FI" sz="2800" dirty="0"/>
              <a:t>Riippuvuus kansainvälisistä tapahtumista – turhan vähän ymmärretty </a:t>
            </a:r>
          </a:p>
          <a:p>
            <a:pPr lvl="1"/>
            <a:r>
              <a:rPr lang="fi-FI" sz="2800" dirty="0"/>
              <a:t>Suurta paikallista vaihtelua – edelleen lähes sivuutettua historiaa </a:t>
            </a:r>
          </a:p>
          <a:p>
            <a:r>
              <a:rPr lang="fi-FI" sz="3200" dirty="0"/>
              <a:t>Millaista rauhaa yritettiin ja miten siinä kävi?</a:t>
            </a:r>
          </a:p>
          <a:p>
            <a:r>
              <a:rPr lang="fi-FI" sz="3200" dirty="0"/>
              <a:t>Sota pitää meitä otteessaan vielä 100 vuoden kuluttuakin</a:t>
            </a:r>
          </a:p>
        </p:txBody>
      </p:sp>
    </p:spTree>
    <p:extLst>
      <p:ext uri="{BB962C8B-B14F-4D97-AF65-F5344CB8AC3E}">
        <p14:creationId xmlns:p14="http://schemas.microsoft.com/office/powerpoint/2010/main" val="15018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135173"/>
            <a:ext cx="10515600" cy="1097280"/>
          </a:xfrm>
        </p:spPr>
        <p:txBody>
          <a:bodyPr>
            <a:normAutofit fontScale="90000"/>
          </a:bodyPr>
          <a:lstStyle/>
          <a:p>
            <a:r>
              <a:rPr lang="fi-FI" dirty="0"/>
              <a:t>Asetelma: Sisällissotaa käytiin tai koitettiin olla käymättä paikallisesti</a:t>
            </a:r>
          </a:p>
        </p:txBody>
      </p:sp>
      <p:sp>
        <p:nvSpPr>
          <p:cNvPr id="3" name="Sisällön paikkamerkki 2"/>
          <p:cNvSpPr>
            <a:spLocks noGrp="1"/>
          </p:cNvSpPr>
          <p:nvPr>
            <p:ph idx="1"/>
          </p:nvPr>
        </p:nvSpPr>
        <p:spPr>
          <a:xfrm>
            <a:off x="838200" y="1351722"/>
            <a:ext cx="10515600" cy="5319422"/>
          </a:xfrm>
        </p:spPr>
        <p:txBody>
          <a:bodyPr>
            <a:normAutofit lnSpcReduction="10000"/>
          </a:bodyPr>
          <a:lstStyle/>
          <a:p>
            <a:r>
              <a:rPr lang="fi-FI" dirty="0"/>
              <a:t>Suomesta puuttui sekä oma ja yhteisesti kaikkien tunnustama oma armeija ja poliisi</a:t>
            </a:r>
          </a:p>
          <a:p>
            <a:r>
              <a:rPr lang="fi-FI" dirty="0"/>
              <a:t>Ensimmäinen maailmasota luhisti Venäjän, Itävalta-Unkarin, </a:t>
            </a:r>
            <a:r>
              <a:rPr lang="fi-FI" dirty="0" err="1"/>
              <a:t>Osmaanien</a:t>
            </a:r>
            <a:r>
              <a:rPr lang="fi-FI" dirty="0"/>
              <a:t>  (Turkin) imperiumin ja Saksan keisarikunnan ja jätti jälkeensä laajoja, levottomia ja poliittisesti hajonneita alueita </a:t>
            </a:r>
            <a:br>
              <a:rPr lang="fi-FI" dirty="0"/>
            </a:br>
            <a:r>
              <a:rPr lang="fi-FI" dirty="0"/>
              <a:t>(</a:t>
            </a:r>
            <a:r>
              <a:rPr lang="fi-FI" dirty="0" err="1"/>
              <a:t>shatter</a:t>
            </a:r>
            <a:r>
              <a:rPr lang="fi-FI" dirty="0"/>
              <a:t> </a:t>
            </a:r>
            <a:r>
              <a:rPr lang="fi-FI" dirty="0" err="1"/>
              <a:t>zones</a:t>
            </a:r>
            <a:r>
              <a:rPr lang="fi-FI" dirty="0"/>
              <a:t>)</a:t>
            </a:r>
          </a:p>
          <a:p>
            <a:pPr lvl="1"/>
            <a:r>
              <a:rPr lang="fi-FI" dirty="0"/>
              <a:t>Kaikilla näillä alueilla käytiin sisällissotaa tai harjoitettiin terroria, joko omavaltaisesti tai vieraiden valtojen toimesta  1917 - 1923</a:t>
            </a:r>
          </a:p>
          <a:p>
            <a:r>
              <a:rPr lang="fi-FI" dirty="0"/>
              <a:t>Sisällissodan sotajoukot – </a:t>
            </a:r>
            <a:r>
              <a:rPr lang="fi-FI" dirty="0" err="1"/>
              <a:t>valko-</a:t>
            </a:r>
            <a:r>
              <a:rPr lang="fi-FI" dirty="0"/>
              <a:t> ja punakaartit – perustettiin alueellisina järjestyskaarteina</a:t>
            </a:r>
          </a:p>
          <a:p>
            <a:pPr lvl="1"/>
            <a:r>
              <a:rPr lang="fi-FI" dirty="0"/>
              <a:t>Jäsenistöä aluksi yli puoluerajojen </a:t>
            </a:r>
          </a:p>
          <a:p>
            <a:pPr lvl="1"/>
            <a:r>
              <a:rPr lang="fi-FI" dirty="0"/>
              <a:t>Pitkään paikalliset ristiriidat, jopa väkivaltaisuudet sovittiin paikallisesti</a:t>
            </a:r>
          </a:p>
          <a:p>
            <a:pPr lvl="1"/>
            <a:r>
              <a:rPr lang="fi-FI" dirty="0"/>
              <a:t>Näin vaikka kuntien ja kaupunkien hallinto ei edes ollut demokraattista, vaan perustui varallisuuteen</a:t>
            </a:r>
          </a:p>
          <a:p>
            <a:endParaRPr lang="fi-FI" dirty="0"/>
          </a:p>
          <a:p>
            <a:endParaRPr lang="fi-FI" dirty="0"/>
          </a:p>
          <a:p>
            <a:endParaRPr lang="fi-FI" dirty="0"/>
          </a:p>
        </p:txBody>
      </p:sp>
    </p:spTree>
    <p:extLst>
      <p:ext uri="{BB962C8B-B14F-4D97-AF65-F5344CB8AC3E}">
        <p14:creationId xmlns:p14="http://schemas.microsoft.com/office/powerpoint/2010/main" val="110003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Paradoksi: Sisällissota: jatkuva ihmetys tutkijoille – yllätys aikalaisille  </a:t>
            </a:r>
          </a:p>
        </p:txBody>
      </p:sp>
      <p:sp>
        <p:nvSpPr>
          <p:cNvPr id="3" name="Sisällön paikkamerkki 2"/>
          <p:cNvSpPr>
            <a:spLocks noGrp="1"/>
          </p:cNvSpPr>
          <p:nvPr>
            <p:ph idx="1"/>
          </p:nvPr>
        </p:nvSpPr>
        <p:spPr>
          <a:xfrm>
            <a:off x="838200" y="1825624"/>
            <a:ext cx="10515600" cy="4622309"/>
          </a:xfrm>
        </p:spPr>
        <p:txBody>
          <a:bodyPr>
            <a:normAutofit/>
          </a:bodyPr>
          <a:lstStyle/>
          <a:p>
            <a:r>
              <a:rPr lang="fi-FI" dirty="0"/>
              <a:t>Punaisia tutkinut kollegio aloitti kirjansa ”Yhden kortin varassa”: </a:t>
            </a:r>
          </a:p>
          <a:p>
            <a:pPr marL="457200" lvl="1" indent="0">
              <a:buNone/>
            </a:pPr>
            <a:r>
              <a:rPr lang="fi-FI" dirty="0"/>
              <a:t>”Miten oli mahdollista, että tavallisesti perin  rauhalliset suomalaiset lopuksi katselivat toisiaan kiväärin tähtäimen läpi?”</a:t>
            </a:r>
          </a:p>
          <a:p>
            <a:r>
              <a:rPr lang="fi-FI" dirty="0"/>
              <a:t>Sisällissotaan erikoistunut historiantutkija Marko Tikka: </a:t>
            </a:r>
          </a:p>
          <a:p>
            <a:pPr marL="457200" lvl="1" indent="0">
              <a:buNone/>
            </a:pPr>
            <a:r>
              <a:rPr lang="fi-FI" dirty="0"/>
              <a:t>”Kummallinen sota se oli kun kukaan punainen ei osallistunut kapinaan eikä kukaan valkoinen tappanut ketään – ja silti kuoli 40 000 ihmistä.”</a:t>
            </a:r>
          </a:p>
          <a:p>
            <a:r>
              <a:rPr lang="fi-FI" dirty="0"/>
              <a:t>Professori Pertti Haapala: Vastuu sälytetty olosuhteille, vaikka sotaa käyvät aina ihmiset</a:t>
            </a:r>
          </a:p>
          <a:p>
            <a:r>
              <a:rPr lang="fi-FI" dirty="0"/>
              <a:t>Lähes kaikille tavallisille ihmisille sisällissota syttyi yllätyksenä</a:t>
            </a:r>
          </a:p>
          <a:p>
            <a:r>
              <a:rPr lang="fi-FI" dirty="0"/>
              <a:t>Yksimielisyyttä sodan syistä, tapahtumista ei ole vieläkään saavutettu</a:t>
            </a:r>
          </a:p>
          <a:p>
            <a:endParaRPr lang="fi-FI" dirty="0"/>
          </a:p>
          <a:p>
            <a:endParaRPr lang="fi-FI" dirty="0"/>
          </a:p>
          <a:p>
            <a:endParaRPr lang="fi-FI" dirty="0"/>
          </a:p>
        </p:txBody>
      </p:sp>
    </p:spTree>
    <p:extLst>
      <p:ext uri="{BB962C8B-B14F-4D97-AF65-F5344CB8AC3E}">
        <p14:creationId xmlns:p14="http://schemas.microsoft.com/office/powerpoint/2010/main" val="30564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Rauhanpyrkimyksiä liki 30 paikkakunnalla</a:t>
            </a:r>
            <a:br>
              <a:rPr lang="fi-FI" dirty="0"/>
            </a:br>
            <a:r>
              <a:rPr lang="fi-FI" dirty="0"/>
              <a:t>Miksi taistelua kartettiin ja pyrittiin sovintoon? </a:t>
            </a:r>
          </a:p>
        </p:txBody>
      </p:sp>
      <p:sp>
        <p:nvSpPr>
          <p:cNvPr id="3" name="Sisällön paikkamerkki 2"/>
          <p:cNvSpPr>
            <a:spLocks noGrp="1"/>
          </p:cNvSpPr>
          <p:nvPr>
            <p:ph idx="1"/>
          </p:nvPr>
        </p:nvSpPr>
        <p:spPr>
          <a:xfrm>
            <a:off x="838200" y="1582310"/>
            <a:ext cx="10515600" cy="4929808"/>
          </a:xfrm>
        </p:spPr>
        <p:txBody>
          <a:bodyPr>
            <a:normAutofit/>
          </a:bodyPr>
          <a:lstStyle/>
          <a:p>
            <a:r>
              <a:rPr lang="fi-FI" dirty="0"/>
              <a:t>Väkivallan käyttö useinkin tuttua vastapuolta kohtaan vieroksutti ja molemmin puolin taistelu tuntui kaukaiselta</a:t>
            </a:r>
          </a:p>
          <a:p>
            <a:r>
              <a:rPr lang="fi-FI" dirty="0"/>
              <a:t>Lopputulos olisi etukäteen selvää</a:t>
            </a:r>
          </a:p>
          <a:p>
            <a:r>
              <a:rPr lang="fi-FI" dirty="0"/>
              <a:t>Taktiset syyt, kuten aseiden puute ja pyrkimys voittaa aikaa omaan aseistautumiseen</a:t>
            </a:r>
          </a:p>
          <a:p>
            <a:r>
              <a:rPr lang="fi-FI" dirty="0"/>
              <a:t>Pasifistiset syyt </a:t>
            </a:r>
          </a:p>
          <a:p>
            <a:r>
              <a:rPr lang="fi-FI" dirty="0"/>
              <a:t>Epätietoisuus ja pelko tilanteen nopeasta muuttumisesta johti opportunismiin</a:t>
            </a:r>
          </a:p>
          <a:p>
            <a:r>
              <a:rPr lang="fi-FI" dirty="0"/>
              <a:t>Luultavasti kaksi tai useampaa edellä mainituista syistä vaikutti useimmiten yhtäaikaisesti  </a:t>
            </a:r>
          </a:p>
        </p:txBody>
      </p:sp>
    </p:spTree>
    <p:extLst>
      <p:ext uri="{BB962C8B-B14F-4D97-AF65-F5344CB8AC3E}">
        <p14:creationId xmlns:p14="http://schemas.microsoft.com/office/powerpoint/2010/main" val="363066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636270" y="174928"/>
            <a:ext cx="7927449" cy="6683072"/>
          </a:xfrm>
          <a:prstGeom prst="rect">
            <a:avLst/>
          </a:prstGeom>
        </p:spPr>
      </p:pic>
      <p:sp>
        <p:nvSpPr>
          <p:cNvPr id="3" name="Tekstiruutu 2"/>
          <p:cNvSpPr txBox="1"/>
          <p:nvPr/>
        </p:nvSpPr>
        <p:spPr>
          <a:xfrm>
            <a:off x="9332537" y="5986022"/>
            <a:ext cx="2488676" cy="646331"/>
          </a:xfrm>
          <a:prstGeom prst="rect">
            <a:avLst/>
          </a:prstGeom>
          <a:noFill/>
        </p:spPr>
        <p:txBody>
          <a:bodyPr wrap="square" rtlCol="0">
            <a:spAutoFit/>
          </a:bodyPr>
          <a:lstStyle/>
          <a:p>
            <a:r>
              <a:rPr lang="fi-FI" sz="1200" i="1" dirty="0"/>
              <a:t>Lähde: Yhden kortin varassa – Suomalainen vallankumous 1918, </a:t>
            </a:r>
            <a:r>
              <a:rPr lang="fi-FI" sz="1200" i="1" dirty="0" err="1"/>
              <a:t>Vapk</a:t>
            </a:r>
            <a:r>
              <a:rPr lang="fi-FI" sz="1200" i="1" dirty="0"/>
              <a:t> 1989.</a:t>
            </a:r>
          </a:p>
        </p:txBody>
      </p:sp>
    </p:spTree>
    <p:extLst>
      <p:ext uri="{BB962C8B-B14F-4D97-AF65-F5344CB8AC3E}">
        <p14:creationId xmlns:p14="http://schemas.microsoft.com/office/powerpoint/2010/main" val="211421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119271"/>
            <a:ext cx="10515600" cy="1208598"/>
          </a:xfrm>
        </p:spPr>
        <p:txBody>
          <a:bodyPr>
            <a:normAutofit fontScale="90000"/>
          </a:bodyPr>
          <a:lstStyle/>
          <a:p>
            <a:r>
              <a:rPr lang="fi-FI" dirty="0"/>
              <a:t>Sisällissodan alkamisessa ei yhtä kellonlyömää ja rintamalinjojen muotoutuminen kesti viikkoja</a:t>
            </a:r>
          </a:p>
        </p:txBody>
      </p:sp>
      <p:sp>
        <p:nvSpPr>
          <p:cNvPr id="3" name="Sisällön paikkamerkki 2"/>
          <p:cNvSpPr>
            <a:spLocks noGrp="1"/>
          </p:cNvSpPr>
          <p:nvPr>
            <p:ph idx="1"/>
          </p:nvPr>
        </p:nvSpPr>
        <p:spPr>
          <a:xfrm>
            <a:off x="838200" y="1598212"/>
            <a:ext cx="10515600" cy="5033175"/>
          </a:xfrm>
        </p:spPr>
        <p:txBody>
          <a:bodyPr>
            <a:normAutofit lnSpcReduction="10000"/>
          </a:bodyPr>
          <a:lstStyle/>
          <a:p>
            <a:r>
              <a:rPr lang="fi-FI" dirty="0"/>
              <a:t>Valtiollisesti sekä vallankumous että vapaussota käynnistyi 27.1.1918 eteläisissä kaupungeissa ja Pohjanmaalla</a:t>
            </a:r>
          </a:p>
          <a:p>
            <a:r>
              <a:rPr lang="fi-FI" dirty="0"/>
              <a:t>Kainuussa ja </a:t>
            </a:r>
            <a:r>
              <a:rPr lang="fi-FI" dirty="0" err="1"/>
              <a:t>Pohjois</a:t>
            </a:r>
            <a:r>
              <a:rPr lang="fi-FI" dirty="0"/>
              <a:t>-Savossa sekä -Karjalassa ei oikein intoa vihollisuuksiin</a:t>
            </a:r>
          </a:p>
          <a:p>
            <a:r>
              <a:rPr lang="fi-FI" dirty="0"/>
              <a:t>Porvarillinen Savo-lehti kirjoitti 31.1.1918 </a:t>
            </a:r>
          </a:p>
          <a:p>
            <a:pPr marL="457200" lvl="1" indent="0">
              <a:buNone/>
            </a:pPr>
            <a:r>
              <a:rPr lang="fi-FI" dirty="0"/>
              <a:t>”Kuopiolaisten tuli pysytellä rauhallisina, koska vallankaappausyritys oli helsinkiläisten asia.</a:t>
            </a:r>
          </a:p>
          <a:p>
            <a:r>
              <a:rPr lang="fi-FI" dirty="0"/>
              <a:t>Kuhmon työväenyhdistys:</a:t>
            </a:r>
          </a:p>
          <a:p>
            <a:pPr marL="457200" lvl="1" indent="0">
              <a:buNone/>
            </a:pPr>
            <a:r>
              <a:rPr lang="fi-FI" dirty="0"/>
              <a:t> ”Tällaiset suuret luokkain keskeiset kamppailut käydään muualla eikä näin pienessä ja syrjäisessä paikassa kuin  Kuhmo on … Olemme täällä liian veljellisiä käymään toisiamme vastaan hengenvaarallista sotaa”</a:t>
            </a:r>
          </a:p>
          <a:p>
            <a:r>
              <a:rPr lang="fi-FI" dirty="0"/>
              <a:t>Valkoisten alueella vallankumouksella oli olemattomat onnistumisen  mahdollisuudet </a:t>
            </a:r>
          </a:p>
        </p:txBody>
      </p:sp>
    </p:spTree>
    <p:extLst>
      <p:ext uri="{BB962C8B-B14F-4D97-AF65-F5344CB8AC3E}">
        <p14:creationId xmlns:p14="http://schemas.microsoft.com/office/powerpoint/2010/main" val="134979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289172" y="262393"/>
            <a:ext cx="5806828" cy="6404259"/>
          </a:xfrm>
          <a:prstGeom prst="rect">
            <a:avLst/>
          </a:prstGeom>
        </p:spPr>
      </p:pic>
      <p:pic>
        <p:nvPicPr>
          <p:cNvPr id="4" name="Kuva 3"/>
          <p:cNvPicPr>
            <a:picLocks noChangeAspect="1"/>
          </p:cNvPicPr>
          <p:nvPr/>
        </p:nvPicPr>
        <p:blipFill>
          <a:blip r:embed="rId3"/>
          <a:stretch>
            <a:fillRect/>
          </a:stretch>
        </p:blipFill>
        <p:spPr>
          <a:xfrm>
            <a:off x="6241652" y="2413262"/>
            <a:ext cx="5836380" cy="3271101"/>
          </a:xfrm>
          <a:prstGeom prst="rect">
            <a:avLst/>
          </a:prstGeom>
        </p:spPr>
      </p:pic>
      <p:sp>
        <p:nvSpPr>
          <p:cNvPr id="5" name="Otsikko 4"/>
          <p:cNvSpPr>
            <a:spLocks noGrp="1"/>
          </p:cNvSpPr>
          <p:nvPr>
            <p:ph type="title"/>
          </p:nvPr>
        </p:nvSpPr>
        <p:spPr>
          <a:xfrm>
            <a:off x="6305263" y="540689"/>
            <a:ext cx="5709158" cy="811034"/>
          </a:xfrm>
        </p:spPr>
        <p:txBody>
          <a:bodyPr>
            <a:normAutofit fontScale="90000"/>
          </a:bodyPr>
          <a:lstStyle/>
          <a:p>
            <a:r>
              <a:rPr lang="fi-FI" sz="2700" dirty="0"/>
              <a:t>Pohjoiskarjalaisessa Valtimon kunnassa pidettiin 21.1.1918 kansankokous</a:t>
            </a:r>
            <a:endParaRPr lang="fi-FI" dirty="0"/>
          </a:p>
        </p:txBody>
      </p:sp>
    </p:spTree>
    <p:extLst>
      <p:ext uri="{BB962C8B-B14F-4D97-AF65-F5344CB8AC3E}">
        <p14:creationId xmlns:p14="http://schemas.microsoft.com/office/powerpoint/2010/main" val="1262949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445907"/>
          </a:xfrm>
        </p:spPr>
        <p:txBody>
          <a:bodyPr>
            <a:normAutofit fontScale="90000"/>
          </a:bodyPr>
          <a:lstStyle/>
          <a:p>
            <a:r>
              <a:rPr lang="fi-FI" dirty="0"/>
              <a:t>Sisällissodassa rauhakin on hengenvaarallista </a:t>
            </a:r>
          </a:p>
        </p:txBody>
      </p:sp>
      <p:sp>
        <p:nvSpPr>
          <p:cNvPr id="3" name="Sisällön paikkamerkki 2"/>
          <p:cNvSpPr>
            <a:spLocks noGrp="1"/>
          </p:cNvSpPr>
          <p:nvPr>
            <p:ph idx="1"/>
          </p:nvPr>
        </p:nvSpPr>
        <p:spPr>
          <a:xfrm>
            <a:off x="838200" y="1073425"/>
            <a:ext cx="10515600" cy="5724939"/>
          </a:xfrm>
        </p:spPr>
        <p:txBody>
          <a:bodyPr>
            <a:normAutofit lnSpcReduction="10000"/>
          </a:bodyPr>
          <a:lstStyle/>
          <a:p>
            <a:pPr marL="0" indent="0">
              <a:buNone/>
            </a:pPr>
            <a:r>
              <a:rPr lang="fi-FI" dirty="0"/>
              <a:t>Maltillisina tunnetut Kajaanin suojeluskunnan päällikkö Evert Lindberg ja punakaartin johtaja Kalle Niemi solmivat hyökkäämättömyyssopimuksen tammikuun alussa. </a:t>
            </a:r>
          </a:p>
          <a:p>
            <a:pPr marL="0" indent="0">
              <a:buNone/>
            </a:pPr>
            <a:r>
              <a:rPr lang="fi-FI" dirty="0"/>
              <a:t>Molempien joukoissa vaikutti kuitenkin henkilöitä, jotka olivat hanakoita tarttumaan aseisiin. Epäluulon ilmapiiri syveni, asehankintojen tekoa jatkettiin puolin ja toisin. Sopimus raukesi käytännössä siihen, että varovaisena pidetty Lindberg syrjäytettiin tehtävästään tammikuun lopussa. </a:t>
            </a:r>
          </a:p>
          <a:p>
            <a:pPr marL="0" indent="0">
              <a:buNone/>
            </a:pPr>
            <a:r>
              <a:rPr lang="fi-FI" dirty="0"/>
              <a:t>Koko Kainuussa tapahtui valkoisten ja punaisten välillä kuitenkin vain yksi aseellinen selkkaus, ja siinäkin vältyttiin kuolonuhreilta. Helmikuun alussa suojeluskunta aloitti työväen ja punakaartin johtajien kiinniotot sekä aseiden etsinnät. </a:t>
            </a:r>
          </a:p>
          <a:p>
            <a:pPr marL="0" indent="0">
              <a:buNone/>
            </a:pPr>
            <a:r>
              <a:rPr lang="fi-FI" dirty="0"/>
              <a:t>Kajaanissa teloitettiin </a:t>
            </a:r>
            <a:r>
              <a:rPr lang="fi-FI" dirty="0" err="1"/>
              <a:t>maalis</a:t>
            </a:r>
            <a:r>
              <a:rPr lang="fi-FI" dirty="0"/>
              <a:t>-huhtikuussa yhdeksän punaista, heidän joukossaan Kalle Niemi.</a:t>
            </a:r>
          </a:p>
        </p:txBody>
      </p:sp>
    </p:spTree>
    <p:extLst>
      <p:ext uri="{BB962C8B-B14F-4D97-AF65-F5344CB8AC3E}">
        <p14:creationId xmlns:p14="http://schemas.microsoft.com/office/powerpoint/2010/main" val="347248424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8984</TotalTime>
  <Words>948</Words>
  <Application>Microsoft Office PowerPoint</Application>
  <PresentationFormat>Laajakuva</PresentationFormat>
  <Paragraphs>88</Paragraphs>
  <Slides>15</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15</vt:i4>
      </vt:variant>
    </vt:vector>
  </HeadingPairs>
  <TitlesOfParts>
    <vt:vector size="20" baseType="lpstr">
      <vt:lpstr>Arial</vt:lpstr>
      <vt:lpstr>Calibri</vt:lpstr>
      <vt:lpstr>Calibri Light</vt:lpstr>
      <vt:lpstr>Times New Roman</vt:lpstr>
      <vt:lpstr>Office-teema</vt:lpstr>
      <vt:lpstr>Alueelliset rauhanpyrkimykset Suomen sisällissodassa 1918</vt:lpstr>
      <vt:lpstr>Esityksen sisältö</vt:lpstr>
      <vt:lpstr>Asetelma: Sisällissotaa käytiin tai koitettiin olla käymättä paikallisesti</vt:lpstr>
      <vt:lpstr>Paradoksi: Sisällissota: jatkuva ihmetys tutkijoille – yllätys aikalaisille  </vt:lpstr>
      <vt:lpstr>Rauhanpyrkimyksiä liki 30 paikkakunnalla Miksi taistelua kartettiin ja pyrittiin sovintoon? </vt:lpstr>
      <vt:lpstr>PowerPoint-esitys</vt:lpstr>
      <vt:lpstr>Sisällissodan alkamisessa ei yhtä kellonlyömää ja rintamalinjojen muotoutuminen kesti viikkoja</vt:lpstr>
      <vt:lpstr>Pohjoiskarjalaisessa Valtimon kunnassa pidettiin 21.1.1918 kansankokous</vt:lpstr>
      <vt:lpstr>Sisällissodassa rauhakin on hengenvaarallista </vt:lpstr>
      <vt:lpstr>Ei aseellista vallankumousta  vaan laulava rauha ja demilitarisoitu alue </vt:lpstr>
      <vt:lpstr>Vaikka aikaa pelataan, kaveria ei silti jätetä </vt:lpstr>
      <vt:lpstr>Vakaumuksellinen pasifismi harvinaista, muttei tavatonta – kutsunnat ja pakko-otot kaartiin </vt:lpstr>
      <vt:lpstr>PowerPoint-esitys</vt:lpstr>
      <vt:lpstr>Pinnalta opportunismia –  taustalla aitoa pelkoa ja epätietoisuutta </vt:lpstr>
      <vt:lpstr>Käsitystämme 100 vuoden takaisesta sisällissodasta on hallinnut sota, eikä rauha</vt:lpstr>
    </vt:vector>
  </TitlesOfParts>
  <Company>Eläketurvakeskus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Alueelliset rauhanpyrkimykset Suomen sisällissodassa 1918</dc:title>
  <dc:creator>Kontio Kimmo</dc:creator>
  <cp:lastModifiedBy>Miriam Attias</cp:lastModifiedBy>
  <cp:revision>50</cp:revision>
  <dcterms:created xsi:type="dcterms:W3CDTF">2018-04-30T13:47:37Z</dcterms:created>
  <dcterms:modified xsi:type="dcterms:W3CDTF">2018-05-14T10:39:27Z</dcterms:modified>
</cp:coreProperties>
</file>