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9"/>
  </p:notesMasterIdLst>
  <p:sldIdLst>
    <p:sldId id="256" r:id="rId3"/>
    <p:sldId id="257" r:id="rId4"/>
    <p:sldId id="258" r:id="rId5"/>
    <p:sldId id="259" r:id="rId6"/>
    <p:sldId id="260" r:id="rId7"/>
    <p:sldId id="261" r:id="rId8"/>
  </p:sldIdLst>
  <p:sldSz cx="12192000" cy="6858000"/>
  <p:notesSz cx="6858000" cy="9144000"/>
  <p:embeddedFontLst>
    <p:embeddedFont>
      <p:font typeface="Impact" panose="020B0806030902050204" pitchFamily="34" charset="0"/>
      <p:regular r:id="rId10"/>
    </p:embeddedFont>
    <p:embeddedFont>
      <p:font typeface="Poppins Light" panose="020B0604020202020204" charset="0"/>
      <p:regular r:id="rId11"/>
      <p:bold r:id="rId12"/>
      <p:italic r:id="rId13"/>
      <p:boldItalic r:id="rId14"/>
    </p:embeddedFont>
    <p:embeddedFont>
      <p:font typeface="Calibri" panose="020F0502020204030204" pitchFamily="34"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70" d="100"/>
          <a:sy n="70" d="100"/>
        </p:scale>
        <p:origin x="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font" Target="fonts/font7.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23" Type="http://schemas.microsoft.com/office/2015/10/relationships/revisionInfo" Target="revisionInfo.xml"/><Relationship Id="rId10" Type="http://schemas.openxmlformats.org/officeDocument/2006/relationships/font" Target="fonts/font1.fntdata"/><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Shape 24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7" name="Shape 24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Shape 2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Sometimes it is really hard to find the suitable illustration.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When talking about Finland, using of good-loooking though obviously taking place not in Finland (for instance, photos featuring iconic places in other countries) pictures is not recomended. Just because it would not make the necessary connection to their own experience in one’s mind.</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So it should be either specific or abstract to the maximum (if stuck, try to be romantic and go to metaphors and the vary basics: sea (representing power or flow), mountatins (representing borders or challenges) etc.)</a:t>
            </a:r>
            <a:endParaRPr/>
          </a:p>
        </p:txBody>
      </p:sp>
      <p:sp>
        <p:nvSpPr>
          <p:cNvPr id="256" name="Shape 2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Shape 27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Syksyllä 2017 eräässä kaupungissa muutaman alaikäisen nuoren välinen konflikti laajeni väestöryhmien väliseksi konfliktiksi, jossa vastakkain olivat (yksin maahan tulleet alaikäiset) maahanmuuttajanuoret sekä kantaväestön edustajat (ml. erään ääriryhmittymän edustajat). Konflikti lähti liikkeelle raiskausepäilystä, josta on käynnissä erillinen rikosprosessi, ja johon ei sovittelussa </a:t>
            </a:r>
            <a:r>
              <a:rPr lang="en-US"/>
              <a:t>EIKÄ </a:t>
            </a:r>
            <a:r>
              <a:rPr lang="en-US" sz="1200" b="0" i="0" u="none" strike="noStrike" cap="none">
                <a:solidFill>
                  <a:schemeClr val="dk1"/>
                </a:solidFill>
                <a:latin typeface="Calibri"/>
                <a:ea typeface="Calibri"/>
                <a:cs typeface="Calibri"/>
                <a:sym typeface="Calibri"/>
              </a:rPr>
              <a:t>tässä kuvauksessa oteta kantaa. Laajentuvan konfliktin näyttämönä oli erityisesti ostoskeskus, jossa nuoret viettivät paljon aikaa. Toinen osapuoli koki, että kantasuomalaisia tyttöjä piti suojella toiselta osapuolelta heidän liikkuessaan ostoskeskuksessa. Toinen osapuoli taas koki, että heitä seurataan ja vahditaan, koska heidän koettiin kuuluvan samaan taustaryhmään, kuin raiskauksesta epäilty. Tilanne näkyi yleisenä levottomuutena ja turvattomuuden tunteena erityisesti ostoskeskuksessa,  ja niin vartijoille kuin poliisillekin tulleina ilmoituksina sekä alueen nuorisotyössä. Maahanmuuttajataustaisten nuorten asumisyksikön muut asukkaat ja työntekijät kokivat väkivallan uhkaa, ja asumisyksikköä turvaamaan palkattiin vartijoita. Eräs maahanmuuttajataustainen nuori myös oli fyysisen väkivallan kohteena. Tapaukseen liittyi myös sosiaalisessa mediassa liikkuneita huhuja ja vihapuhetta.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8" name="Shape 27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Shape 34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case you want to be more specific about some process and it’s stages, you can use a ”road map format”. </a:t>
            </a:r>
            <a:endParaRPr/>
          </a:p>
        </p:txBody>
      </p:sp>
      <p:sp>
        <p:nvSpPr>
          <p:cNvPr id="342" name="Shape 34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Shape 39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Sometimes it is really hard to find the suitable illustration.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When talking about Finland, using of good-loooking though obviously taking place not in Finland (for instance, photos featuring iconic places in other countries) pictures is not recomended. Just because it would not make the necessary connection to their own experience in one’s mind.</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So it should be either specific or abstract to the maximum (if stuck, try to be romantic and go to metaphors and the vary basics: sea (representing power or flow), mountatins (representing borders or challenges) etc.)</a:t>
            </a:r>
            <a:endParaRPr/>
          </a:p>
        </p:txBody>
      </p:sp>
      <p:sp>
        <p:nvSpPr>
          <p:cNvPr id="400" name="Shape 40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19" name="Shape 4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15"/>
        <p:cNvGrpSpPr/>
        <p:nvPr/>
      </p:nvGrpSpPr>
      <p:grpSpPr>
        <a:xfrm>
          <a:off x="0" y="0"/>
          <a:ext cx="0" cy="0"/>
          <a:chOff x="0" y="0"/>
          <a:chExt cx="0" cy="0"/>
        </a:xfrm>
      </p:grpSpPr>
      <p:sp>
        <p:nvSpPr>
          <p:cNvPr id="16" name="Shape 16"/>
          <p:cNvSpPr txBox="1"/>
          <p:nvPr/>
        </p:nvSpPr>
        <p:spPr>
          <a:xfrm>
            <a:off x="11521150" y="6301161"/>
            <a:ext cx="342967" cy="193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accent1"/>
                </a:solidFill>
                <a:latin typeface="Poppins Light"/>
                <a:ea typeface="Poppins Light"/>
                <a:cs typeface="Poppins Light"/>
                <a:sym typeface="Poppins Light"/>
              </a:rPr>
              <a:t>‹#›</a:t>
            </a:fld>
            <a:endParaRPr sz="1200" b="0" i="0" u="none" strike="noStrike" cap="none">
              <a:solidFill>
                <a:schemeClr val="accent1"/>
              </a:solidFill>
              <a:latin typeface="Poppins Light"/>
              <a:ea typeface="Poppins Light"/>
              <a:cs typeface="Poppins Light"/>
              <a:sym typeface="Poppins Light"/>
            </a:endParaRPr>
          </a:p>
        </p:txBody>
      </p:sp>
      <p:sp>
        <p:nvSpPr>
          <p:cNvPr id="17" name="Shape 17"/>
          <p:cNvSpPr/>
          <p:nvPr/>
        </p:nvSpPr>
        <p:spPr>
          <a:xfrm>
            <a:off x="9923952" y="6295994"/>
            <a:ext cx="154638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u="none" strike="noStrike" cap="none">
                <a:solidFill>
                  <a:schemeClr val="accent2"/>
                </a:solidFill>
                <a:latin typeface="Poppins Light"/>
                <a:ea typeface="Poppins Light"/>
                <a:cs typeface="Poppins Light"/>
                <a:sym typeface="Poppins Light"/>
              </a:rPr>
              <a:t>www.yourwebsite.com</a:t>
            </a:r>
            <a:endParaRPr sz="1000">
              <a:solidFill>
                <a:schemeClr val="accent2"/>
              </a:solidFill>
              <a:latin typeface="Poppins Light"/>
              <a:ea typeface="Poppins Light"/>
              <a:cs typeface="Poppins Light"/>
              <a:sym typeface="Poppins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7_01">
  <p:cSld name="7_01">
    <p:spTree>
      <p:nvGrpSpPr>
        <p:cNvPr id="1" name="Shape 57"/>
        <p:cNvGrpSpPr/>
        <p:nvPr/>
      </p:nvGrpSpPr>
      <p:grpSpPr>
        <a:xfrm>
          <a:off x="0" y="0"/>
          <a:ext cx="0" cy="0"/>
          <a:chOff x="0" y="0"/>
          <a:chExt cx="0" cy="0"/>
        </a:xfrm>
      </p:grpSpPr>
      <p:sp>
        <p:nvSpPr>
          <p:cNvPr id="58" name="Shape 58"/>
          <p:cNvSpPr>
            <a:spLocks noGrp="1"/>
          </p:cNvSpPr>
          <p:nvPr>
            <p:ph type="pic" idx="2"/>
          </p:nvPr>
        </p:nvSpPr>
        <p:spPr>
          <a:xfrm>
            <a:off x="1517187" y="2629496"/>
            <a:ext cx="4647647" cy="292668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9" name="Shape 59"/>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0" name="Shape 60"/>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61" name="Shape 61"/>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9_01">
  <p:cSld name="9_01">
    <p:spTree>
      <p:nvGrpSpPr>
        <p:cNvPr id="1" name="Shape 62"/>
        <p:cNvGrpSpPr/>
        <p:nvPr/>
      </p:nvGrpSpPr>
      <p:grpSpPr>
        <a:xfrm>
          <a:off x="0" y="0"/>
          <a:ext cx="0" cy="0"/>
          <a:chOff x="0" y="0"/>
          <a:chExt cx="0" cy="0"/>
        </a:xfrm>
      </p:grpSpPr>
      <p:sp>
        <p:nvSpPr>
          <p:cNvPr id="63" name="Shape 63"/>
          <p:cNvSpPr>
            <a:spLocks noGrp="1"/>
          </p:cNvSpPr>
          <p:nvPr>
            <p:ph type="pic" idx="2"/>
          </p:nvPr>
        </p:nvSpPr>
        <p:spPr>
          <a:xfrm>
            <a:off x="5847325" y="2247540"/>
            <a:ext cx="5055325" cy="337015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66" name="Shape 66"/>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0_01">
  <p:cSld name="10_01">
    <p:spTree>
      <p:nvGrpSpPr>
        <p:cNvPr id="1" name="Shape 67"/>
        <p:cNvGrpSpPr/>
        <p:nvPr/>
      </p:nvGrpSpPr>
      <p:grpSpPr>
        <a:xfrm>
          <a:off x="0" y="0"/>
          <a:ext cx="0" cy="0"/>
          <a:chOff x="0" y="0"/>
          <a:chExt cx="0" cy="0"/>
        </a:xfrm>
      </p:grpSpPr>
      <p:sp>
        <p:nvSpPr>
          <p:cNvPr id="68" name="Shape 68"/>
          <p:cNvSpPr>
            <a:spLocks noGrp="1"/>
          </p:cNvSpPr>
          <p:nvPr>
            <p:ph type="pic" idx="2"/>
          </p:nvPr>
        </p:nvSpPr>
        <p:spPr>
          <a:xfrm>
            <a:off x="7900807" y="667640"/>
            <a:ext cx="3609615" cy="552271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71" name="Shape 71"/>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72" name="Shape 72"/>
          <p:cNvSpPr>
            <a:spLocks noGrp="1"/>
          </p:cNvSpPr>
          <p:nvPr>
            <p:ph type="pic" idx="3"/>
          </p:nvPr>
        </p:nvSpPr>
        <p:spPr>
          <a:xfrm>
            <a:off x="681576" y="667640"/>
            <a:ext cx="3609615" cy="552271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1_01">
  <p:cSld name="11_01">
    <p:spTree>
      <p:nvGrpSpPr>
        <p:cNvPr id="1" name="Shape 73"/>
        <p:cNvGrpSpPr/>
        <p:nvPr/>
      </p:nvGrpSpPr>
      <p:grpSpPr>
        <a:xfrm>
          <a:off x="0" y="0"/>
          <a:ext cx="0" cy="0"/>
          <a:chOff x="0" y="0"/>
          <a:chExt cx="0" cy="0"/>
        </a:xfrm>
      </p:grpSpPr>
      <p:sp>
        <p:nvSpPr>
          <p:cNvPr id="74" name="Shape 74"/>
          <p:cNvSpPr>
            <a:spLocks noGrp="1"/>
          </p:cNvSpPr>
          <p:nvPr>
            <p:ph type="pic" idx="2"/>
          </p:nvPr>
        </p:nvSpPr>
        <p:spPr>
          <a:xfrm>
            <a:off x="7900807" y="667641"/>
            <a:ext cx="3609615" cy="240361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77" name="Shape 77"/>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78" name="Shape 78"/>
          <p:cNvSpPr>
            <a:spLocks noGrp="1"/>
          </p:cNvSpPr>
          <p:nvPr>
            <p:ph type="pic" idx="3"/>
          </p:nvPr>
        </p:nvSpPr>
        <p:spPr>
          <a:xfrm>
            <a:off x="4291192" y="667641"/>
            <a:ext cx="3609615" cy="240361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a:spLocks noGrp="1"/>
          </p:cNvSpPr>
          <p:nvPr>
            <p:ph type="pic" idx="4"/>
          </p:nvPr>
        </p:nvSpPr>
        <p:spPr>
          <a:xfrm>
            <a:off x="681576" y="667641"/>
            <a:ext cx="3609615" cy="240361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12_01">
  <p:cSld name="12_01">
    <p:spTree>
      <p:nvGrpSpPr>
        <p:cNvPr id="1" name="Shape 80"/>
        <p:cNvGrpSpPr/>
        <p:nvPr/>
      </p:nvGrpSpPr>
      <p:grpSpPr>
        <a:xfrm>
          <a:off x="0" y="0"/>
          <a:ext cx="0" cy="0"/>
          <a:chOff x="0" y="0"/>
          <a:chExt cx="0" cy="0"/>
        </a:xfrm>
      </p:grpSpPr>
      <p:sp>
        <p:nvSpPr>
          <p:cNvPr id="81" name="Shape 81"/>
          <p:cNvSpPr>
            <a:spLocks noGrp="1"/>
          </p:cNvSpPr>
          <p:nvPr>
            <p:ph type="pic" idx="2"/>
          </p:nvPr>
        </p:nvSpPr>
        <p:spPr>
          <a:xfrm>
            <a:off x="7900807" y="667641"/>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84" name="Shape 84"/>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85" name="Shape 85"/>
          <p:cNvSpPr>
            <a:spLocks noGrp="1"/>
          </p:cNvSpPr>
          <p:nvPr>
            <p:ph type="pic" idx="3"/>
          </p:nvPr>
        </p:nvSpPr>
        <p:spPr>
          <a:xfrm>
            <a:off x="681576" y="667641"/>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13_01">
  <p:cSld name="13_01">
    <p:spTree>
      <p:nvGrpSpPr>
        <p:cNvPr id="1" name="Shape 86"/>
        <p:cNvGrpSpPr/>
        <p:nvPr/>
      </p:nvGrpSpPr>
      <p:grpSpPr>
        <a:xfrm>
          <a:off x="0" y="0"/>
          <a:ext cx="0" cy="0"/>
          <a:chOff x="0" y="0"/>
          <a:chExt cx="0" cy="0"/>
        </a:xfrm>
      </p:grpSpPr>
      <p:sp>
        <p:nvSpPr>
          <p:cNvPr id="87" name="Shape 87"/>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89" name="Shape 89"/>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90" name="Shape 90"/>
          <p:cNvSpPr>
            <a:spLocks noGrp="1"/>
          </p:cNvSpPr>
          <p:nvPr>
            <p:ph type="pic" idx="2"/>
          </p:nvPr>
        </p:nvSpPr>
        <p:spPr>
          <a:xfrm>
            <a:off x="681576" y="667641"/>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14_01">
  <p:cSld name="14_01">
    <p:spTree>
      <p:nvGrpSpPr>
        <p:cNvPr id="1" name="Shape 91"/>
        <p:cNvGrpSpPr/>
        <p:nvPr/>
      </p:nvGrpSpPr>
      <p:grpSpPr>
        <a:xfrm>
          <a:off x="0" y="0"/>
          <a:ext cx="0" cy="0"/>
          <a:chOff x="0" y="0"/>
          <a:chExt cx="0" cy="0"/>
        </a:xfrm>
      </p:grpSpPr>
      <p:sp>
        <p:nvSpPr>
          <p:cNvPr id="92" name="Shape 92"/>
          <p:cNvSpPr>
            <a:spLocks noGrp="1"/>
          </p:cNvSpPr>
          <p:nvPr>
            <p:ph type="pic" idx="2"/>
          </p:nvPr>
        </p:nvSpPr>
        <p:spPr>
          <a:xfrm>
            <a:off x="6879213" y="667641"/>
            <a:ext cx="4631209" cy="308741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95" name="Shape 95"/>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15_01">
  <p:cSld name="15_01">
    <p:spTree>
      <p:nvGrpSpPr>
        <p:cNvPr id="1" name="Shape 96"/>
        <p:cNvGrpSpPr/>
        <p:nvPr/>
      </p:nvGrpSpPr>
      <p:grpSpPr>
        <a:xfrm>
          <a:off x="0" y="0"/>
          <a:ext cx="0" cy="0"/>
          <a:chOff x="0" y="0"/>
          <a:chExt cx="0" cy="0"/>
        </a:xfrm>
      </p:grpSpPr>
      <p:sp>
        <p:nvSpPr>
          <p:cNvPr id="97" name="Shape 97"/>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99" name="Shape 99"/>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00" name="Shape 100"/>
          <p:cNvSpPr>
            <a:spLocks noGrp="1"/>
          </p:cNvSpPr>
          <p:nvPr>
            <p:ph type="pic" idx="2"/>
          </p:nvPr>
        </p:nvSpPr>
        <p:spPr>
          <a:xfrm>
            <a:off x="4291192" y="3428999"/>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Shape 101"/>
          <p:cNvSpPr>
            <a:spLocks noGrp="1"/>
          </p:cNvSpPr>
          <p:nvPr>
            <p:ph type="pic" idx="3"/>
          </p:nvPr>
        </p:nvSpPr>
        <p:spPr>
          <a:xfrm>
            <a:off x="681576" y="667641"/>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6_01">
  <p:cSld name="16_01">
    <p:spTree>
      <p:nvGrpSpPr>
        <p:cNvPr id="1" name="Shape 102"/>
        <p:cNvGrpSpPr/>
        <p:nvPr/>
      </p:nvGrpSpPr>
      <p:grpSpPr>
        <a:xfrm>
          <a:off x="0" y="0"/>
          <a:ext cx="0" cy="0"/>
          <a:chOff x="0" y="0"/>
          <a:chExt cx="0" cy="0"/>
        </a:xfrm>
      </p:grpSpPr>
      <p:sp>
        <p:nvSpPr>
          <p:cNvPr id="103" name="Shape 103"/>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05" name="Shape 105"/>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06" name="Shape 106"/>
          <p:cNvSpPr>
            <a:spLocks noGrp="1"/>
          </p:cNvSpPr>
          <p:nvPr>
            <p:ph type="pic" idx="2"/>
          </p:nvPr>
        </p:nvSpPr>
        <p:spPr>
          <a:xfrm>
            <a:off x="681576" y="667641"/>
            <a:ext cx="10828847" cy="382598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17_01">
  <p:cSld name="17_01">
    <p:spTree>
      <p:nvGrpSpPr>
        <p:cNvPr id="1" name="Shape 107"/>
        <p:cNvGrpSpPr/>
        <p:nvPr/>
      </p:nvGrpSpPr>
      <p:grpSpPr>
        <a:xfrm>
          <a:off x="0" y="0"/>
          <a:ext cx="0" cy="0"/>
          <a:chOff x="0" y="0"/>
          <a:chExt cx="0" cy="0"/>
        </a:xfrm>
      </p:grpSpPr>
      <p:sp>
        <p:nvSpPr>
          <p:cNvPr id="108" name="Shape 108"/>
          <p:cNvSpPr>
            <a:spLocks noGrp="1"/>
          </p:cNvSpPr>
          <p:nvPr>
            <p:ph type="pic" idx="2"/>
          </p:nvPr>
        </p:nvSpPr>
        <p:spPr>
          <a:xfrm>
            <a:off x="7900807" y="3428999"/>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11" name="Shape 111"/>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12" name="Shape 112"/>
          <p:cNvSpPr>
            <a:spLocks noGrp="1"/>
          </p:cNvSpPr>
          <p:nvPr>
            <p:ph type="pic" idx="3"/>
          </p:nvPr>
        </p:nvSpPr>
        <p:spPr>
          <a:xfrm>
            <a:off x="4291192" y="3428999"/>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3" name="Shape 113"/>
          <p:cNvSpPr>
            <a:spLocks noGrp="1"/>
          </p:cNvSpPr>
          <p:nvPr>
            <p:ph type="pic" idx="4"/>
          </p:nvPr>
        </p:nvSpPr>
        <p:spPr>
          <a:xfrm>
            <a:off x="681576" y="667641"/>
            <a:ext cx="3609615" cy="276135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4_01">
  <p:cSld name="4_01">
    <p:spTree>
      <p:nvGrpSpPr>
        <p:cNvPr id="1" name="Shape 18"/>
        <p:cNvGrpSpPr/>
        <p:nvPr/>
      </p:nvGrpSpPr>
      <p:grpSpPr>
        <a:xfrm>
          <a:off x="0" y="0"/>
          <a:ext cx="0" cy="0"/>
          <a:chOff x="0" y="0"/>
          <a:chExt cx="0" cy="0"/>
        </a:xfrm>
      </p:grpSpPr>
      <p:sp>
        <p:nvSpPr>
          <p:cNvPr id="19" name="Shape 19"/>
          <p:cNvSpPr>
            <a:spLocks noGrp="1"/>
          </p:cNvSpPr>
          <p:nvPr>
            <p:ph type="pic" idx="2"/>
          </p:nvPr>
        </p:nvSpPr>
        <p:spPr>
          <a:xfrm>
            <a:off x="0" y="4484633"/>
            <a:ext cx="12192000" cy="237336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22" name="Shape 22"/>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19_01">
  <p:cSld name="19_01">
    <p:spTree>
      <p:nvGrpSpPr>
        <p:cNvPr id="1" name="Shape 114"/>
        <p:cNvGrpSpPr/>
        <p:nvPr/>
      </p:nvGrpSpPr>
      <p:grpSpPr>
        <a:xfrm>
          <a:off x="0" y="0"/>
          <a:ext cx="0" cy="0"/>
          <a:chOff x="0" y="0"/>
          <a:chExt cx="0" cy="0"/>
        </a:xfrm>
      </p:grpSpPr>
      <p:sp>
        <p:nvSpPr>
          <p:cNvPr id="115" name="Shape 115"/>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17" name="Shape 117"/>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18" name="Shape 118"/>
          <p:cNvSpPr>
            <a:spLocks noGrp="1"/>
          </p:cNvSpPr>
          <p:nvPr>
            <p:ph type="pic" idx="2"/>
          </p:nvPr>
        </p:nvSpPr>
        <p:spPr>
          <a:xfrm>
            <a:off x="1535917" y="2208410"/>
            <a:ext cx="2894911" cy="464959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20_01">
  <p:cSld name="20_01">
    <p:spTree>
      <p:nvGrpSpPr>
        <p:cNvPr id="1" name="Shape 119"/>
        <p:cNvGrpSpPr/>
        <p:nvPr/>
      </p:nvGrpSpPr>
      <p:grpSpPr>
        <a:xfrm>
          <a:off x="0" y="0"/>
          <a:ext cx="0" cy="0"/>
          <a:chOff x="0" y="0"/>
          <a:chExt cx="0" cy="0"/>
        </a:xfrm>
      </p:grpSpPr>
      <p:sp>
        <p:nvSpPr>
          <p:cNvPr id="120" name="Shape 120"/>
          <p:cNvSpPr>
            <a:spLocks noGrp="1"/>
          </p:cNvSpPr>
          <p:nvPr>
            <p:ph type="pic" idx="2"/>
          </p:nvPr>
        </p:nvSpPr>
        <p:spPr>
          <a:xfrm>
            <a:off x="2230094" y="1503732"/>
            <a:ext cx="3077071" cy="400682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23" name="Shape 123"/>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24" name="Shape 124"/>
          <p:cNvSpPr>
            <a:spLocks noGrp="1"/>
          </p:cNvSpPr>
          <p:nvPr>
            <p:ph type="pic" idx="3"/>
          </p:nvPr>
        </p:nvSpPr>
        <p:spPr>
          <a:xfrm>
            <a:off x="1113197" y="3096797"/>
            <a:ext cx="1381852" cy="255860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21_01">
  <p:cSld name="21_01">
    <p:spTree>
      <p:nvGrpSpPr>
        <p:cNvPr id="1" name="Shape 125"/>
        <p:cNvGrpSpPr/>
        <p:nvPr/>
      </p:nvGrpSpPr>
      <p:grpSpPr>
        <a:xfrm>
          <a:off x="0" y="0"/>
          <a:ext cx="0" cy="0"/>
          <a:chOff x="0" y="0"/>
          <a:chExt cx="0" cy="0"/>
        </a:xfrm>
      </p:grpSpPr>
      <p:sp>
        <p:nvSpPr>
          <p:cNvPr id="126" name="Shape 126"/>
          <p:cNvSpPr>
            <a:spLocks noGrp="1"/>
          </p:cNvSpPr>
          <p:nvPr>
            <p:ph type="pic" idx="2"/>
          </p:nvPr>
        </p:nvSpPr>
        <p:spPr>
          <a:xfrm>
            <a:off x="4023043" y="2523345"/>
            <a:ext cx="1637976" cy="303283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29" name="Shape 129"/>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30" name="Shape 130"/>
          <p:cNvSpPr>
            <a:spLocks noGrp="1"/>
          </p:cNvSpPr>
          <p:nvPr>
            <p:ph type="pic" idx="3"/>
          </p:nvPr>
        </p:nvSpPr>
        <p:spPr>
          <a:xfrm>
            <a:off x="8779336" y="2546752"/>
            <a:ext cx="1637976" cy="303283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22_01">
  <p:cSld name="22_01">
    <p:spTree>
      <p:nvGrpSpPr>
        <p:cNvPr id="1" name="Shape 131"/>
        <p:cNvGrpSpPr/>
        <p:nvPr/>
      </p:nvGrpSpPr>
      <p:grpSpPr>
        <a:xfrm>
          <a:off x="0" y="0"/>
          <a:ext cx="0" cy="0"/>
          <a:chOff x="0" y="0"/>
          <a:chExt cx="0" cy="0"/>
        </a:xfrm>
      </p:grpSpPr>
      <p:sp>
        <p:nvSpPr>
          <p:cNvPr id="132" name="Shape 132"/>
          <p:cNvSpPr>
            <a:spLocks noGrp="1"/>
          </p:cNvSpPr>
          <p:nvPr>
            <p:ph type="pic" idx="2"/>
          </p:nvPr>
        </p:nvSpPr>
        <p:spPr>
          <a:xfrm>
            <a:off x="2023512" y="1993007"/>
            <a:ext cx="2055149" cy="3805267"/>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Shape 133"/>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Shape 134"/>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35" name="Shape 135"/>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23_01">
  <p:cSld name="23_01">
    <p:spTree>
      <p:nvGrpSpPr>
        <p:cNvPr id="1" name="Shape 136"/>
        <p:cNvGrpSpPr/>
        <p:nvPr/>
      </p:nvGrpSpPr>
      <p:grpSpPr>
        <a:xfrm>
          <a:off x="0" y="0"/>
          <a:ext cx="0" cy="0"/>
          <a:chOff x="0" y="0"/>
          <a:chExt cx="0" cy="0"/>
        </a:xfrm>
      </p:grpSpPr>
      <p:sp>
        <p:nvSpPr>
          <p:cNvPr id="137" name="Shape 137"/>
          <p:cNvSpPr>
            <a:spLocks noGrp="1"/>
          </p:cNvSpPr>
          <p:nvPr>
            <p:ph type="pic" idx="2"/>
          </p:nvPr>
        </p:nvSpPr>
        <p:spPr>
          <a:xfrm>
            <a:off x="3203135" y="1107614"/>
            <a:ext cx="4349045" cy="2664569"/>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40" name="Shape 140"/>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41" name="Shape 141"/>
          <p:cNvSpPr>
            <a:spLocks noGrp="1"/>
          </p:cNvSpPr>
          <p:nvPr>
            <p:ph type="pic" idx="3"/>
          </p:nvPr>
        </p:nvSpPr>
        <p:spPr>
          <a:xfrm>
            <a:off x="7487960" y="1881790"/>
            <a:ext cx="1627573" cy="211935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2" name="Shape 142"/>
          <p:cNvSpPr>
            <a:spLocks noGrp="1"/>
          </p:cNvSpPr>
          <p:nvPr>
            <p:ph type="pic" idx="4"/>
          </p:nvPr>
        </p:nvSpPr>
        <p:spPr>
          <a:xfrm>
            <a:off x="6897193" y="2724420"/>
            <a:ext cx="730911" cy="135333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1719"/>
              <a:buFont typeface="Arial"/>
              <a:buNone/>
              <a:defRPr sz="1719"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24_01">
  <p:cSld name="24_01">
    <p:spTree>
      <p:nvGrpSpPr>
        <p:cNvPr id="1" name="Shape 143"/>
        <p:cNvGrpSpPr/>
        <p:nvPr/>
      </p:nvGrpSpPr>
      <p:grpSpPr>
        <a:xfrm>
          <a:off x="0" y="0"/>
          <a:ext cx="0" cy="0"/>
          <a:chOff x="0" y="0"/>
          <a:chExt cx="0" cy="0"/>
        </a:xfrm>
      </p:grpSpPr>
      <p:sp>
        <p:nvSpPr>
          <p:cNvPr id="144" name="Shape 144"/>
          <p:cNvSpPr>
            <a:spLocks noGrp="1"/>
          </p:cNvSpPr>
          <p:nvPr>
            <p:ph type="pic" idx="2"/>
          </p:nvPr>
        </p:nvSpPr>
        <p:spPr>
          <a:xfrm>
            <a:off x="7661222" y="667643"/>
            <a:ext cx="3849201" cy="5522714"/>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147" name="Shape 147"/>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48" name="Shape 148"/>
          <p:cNvSpPr>
            <a:spLocks noGrp="1"/>
          </p:cNvSpPr>
          <p:nvPr>
            <p:ph type="pic" idx="3"/>
          </p:nvPr>
        </p:nvSpPr>
        <p:spPr>
          <a:xfrm>
            <a:off x="4633725" y="3188439"/>
            <a:ext cx="2532571" cy="2328056"/>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4 Images + Footer">
  <p:cSld name="4 Images + Footer">
    <p:spTree>
      <p:nvGrpSpPr>
        <p:cNvPr id="1" name="Shape 149"/>
        <p:cNvGrpSpPr/>
        <p:nvPr/>
      </p:nvGrpSpPr>
      <p:grpSpPr>
        <a:xfrm>
          <a:off x="0" y="0"/>
          <a:ext cx="0" cy="0"/>
          <a:chOff x="0" y="0"/>
          <a:chExt cx="0" cy="0"/>
        </a:xfrm>
      </p:grpSpPr>
      <p:sp>
        <p:nvSpPr>
          <p:cNvPr id="150" name="Shape 150"/>
          <p:cNvSpPr>
            <a:spLocks noGrp="1"/>
          </p:cNvSpPr>
          <p:nvPr>
            <p:ph type="pic" idx="2"/>
          </p:nvPr>
        </p:nvSpPr>
        <p:spPr>
          <a:xfrm>
            <a:off x="3431704" y="1700808"/>
            <a:ext cx="2520280" cy="339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1" name="Shape 151"/>
          <p:cNvSpPr>
            <a:spLocks noGrp="1"/>
          </p:cNvSpPr>
          <p:nvPr>
            <p:ph type="pic" idx="3"/>
          </p:nvPr>
        </p:nvSpPr>
        <p:spPr>
          <a:xfrm>
            <a:off x="6226324" y="1712786"/>
            <a:ext cx="2520280" cy="339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2" name="Shape 152"/>
          <p:cNvSpPr>
            <a:spLocks noGrp="1"/>
          </p:cNvSpPr>
          <p:nvPr>
            <p:ph type="pic" idx="4"/>
          </p:nvPr>
        </p:nvSpPr>
        <p:spPr>
          <a:xfrm>
            <a:off x="9000870" y="1700808"/>
            <a:ext cx="2520280" cy="339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3" name="Shape 153"/>
          <p:cNvSpPr>
            <a:spLocks noGrp="1"/>
          </p:cNvSpPr>
          <p:nvPr>
            <p:ph type="pic" idx="5"/>
          </p:nvPr>
        </p:nvSpPr>
        <p:spPr>
          <a:xfrm>
            <a:off x="683946" y="1700808"/>
            <a:ext cx="2520280" cy="339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4" name="Shape 154"/>
          <p:cNvSpPr txBox="1"/>
          <p:nvPr/>
        </p:nvSpPr>
        <p:spPr>
          <a:xfrm>
            <a:off x="11521150" y="6301161"/>
            <a:ext cx="342967" cy="193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a:solidFill>
                  <a:schemeClr val="accent1"/>
                </a:solidFill>
                <a:latin typeface="Poppins Light"/>
                <a:ea typeface="Poppins Light"/>
                <a:cs typeface="Poppins Light"/>
                <a:sym typeface="Poppins Light"/>
              </a:rPr>
              <a:t>‹#›</a:t>
            </a:fld>
            <a:endParaRPr sz="1200">
              <a:solidFill>
                <a:schemeClr val="accent1"/>
              </a:solidFill>
              <a:latin typeface="Poppins Light"/>
              <a:ea typeface="Poppins Light"/>
              <a:cs typeface="Poppins Light"/>
              <a:sym typeface="Poppins Light"/>
            </a:endParaRPr>
          </a:p>
        </p:txBody>
      </p:sp>
      <p:sp>
        <p:nvSpPr>
          <p:cNvPr id="155" name="Shape 155"/>
          <p:cNvSpPr/>
          <p:nvPr/>
        </p:nvSpPr>
        <p:spPr>
          <a:xfrm>
            <a:off x="9923952" y="6295994"/>
            <a:ext cx="154638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accent2"/>
                </a:solidFill>
                <a:latin typeface="Poppins Light"/>
                <a:ea typeface="Poppins Light"/>
                <a:cs typeface="Poppins Light"/>
                <a:sym typeface="Poppins Light"/>
              </a:rPr>
              <a:t>www.yourwebsite.com</a:t>
            </a:r>
            <a:endParaRPr sz="1000">
              <a:solidFill>
                <a:schemeClr val="accent2"/>
              </a:solidFill>
              <a:latin typeface="Poppins Light"/>
              <a:ea typeface="Poppins Light"/>
              <a:cs typeface="Poppins Light"/>
              <a:sym typeface="Poppins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Image + Footer">
  <p:cSld name="Image + Footer">
    <p:spTree>
      <p:nvGrpSpPr>
        <p:cNvPr id="1" name="Shape 156"/>
        <p:cNvGrpSpPr/>
        <p:nvPr/>
      </p:nvGrpSpPr>
      <p:grpSpPr>
        <a:xfrm>
          <a:off x="0" y="0"/>
          <a:ext cx="0" cy="0"/>
          <a:chOff x="0" y="0"/>
          <a:chExt cx="0" cy="0"/>
        </a:xfrm>
      </p:grpSpPr>
      <p:sp>
        <p:nvSpPr>
          <p:cNvPr id="157" name="Shape 157"/>
          <p:cNvSpPr>
            <a:spLocks noGrp="1"/>
          </p:cNvSpPr>
          <p:nvPr>
            <p:ph type="pic" idx="2"/>
          </p:nvPr>
        </p:nvSpPr>
        <p:spPr>
          <a:xfrm>
            <a:off x="3136900" y="1905000"/>
            <a:ext cx="6028267" cy="339090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58" name="Shape 158"/>
          <p:cNvSpPr txBox="1"/>
          <p:nvPr/>
        </p:nvSpPr>
        <p:spPr>
          <a:xfrm>
            <a:off x="11521150" y="6301161"/>
            <a:ext cx="342967" cy="19330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a:solidFill>
                  <a:schemeClr val="accent1"/>
                </a:solidFill>
                <a:latin typeface="Poppins Light"/>
                <a:ea typeface="Poppins Light"/>
                <a:cs typeface="Poppins Light"/>
                <a:sym typeface="Poppins Light"/>
              </a:rPr>
              <a:t>‹#›</a:t>
            </a:fld>
            <a:endParaRPr sz="1200">
              <a:solidFill>
                <a:schemeClr val="accent1"/>
              </a:solidFill>
              <a:latin typeface="Poppins Light"/>
              <a:ea typeface="Poppins Light"/>
              <a:cs typeface="Poppins Light"/>
              <a:sym typeface="Poppins Light"/>
            </a:endParaRPr>
          </a:p>
        </p:txBody>
      </p:sp>
      <p:sp>
        <p:nvSpPr>
          <p:cNvPr id="159" name="Shape 159"/>
          <p:cNvSpPr/>
          <p:nvPr/>
        </p:nvSpPr>
        <p:spPr>
          <a:xfrm>
            <a:off x="9923952" y="6295994"/>
            <a:ext cx="1546388"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accent2"/>
                </a:solidFill>
                <a:latin typeface="Poppins Light"/>
                <a:ea typeface="Poppins Light"/>
                <a:cs typeface="Poppins Light"/>
                <a:sym typeface="Poppins Light"/>
              </a:rPr>
              <a:t>www.yourwebsite.com</a:t>
            </a:r>
            <a:endParaRPr sz="1000">
              <a:solidFill>
                <a:schemeClr val="accent2"/>
              </a:solidFill>
              <a:latin typeface="Poppins Light"/>
              <a:ea typeface="Poppins Light"/>
              <a:cs typeface="Poppins Light"/>
              <a:sym typeface="Poppins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yhjä" type="blank">
  <p:cSld name="BLANK">
    <p:spTree>
      <p:nvGrpSpPr>
        <p:cNvPr id="1" name="Shape 166"/>
        <p:cNvGrpSpPr/>
        <p:nvPr/>
      </p:nvGrpSpPr>
      <p:grpSpPr>
        <a:xfrm>
          <a:off x="0" y="0"/>
          <a:ext cx="0" cy="0"/>
          <a:chOff x="0" y="0"/>
          <a:chExt cx="0" cy="0"/>
        </a:xfrm>
      </p:grpSpPr>
      <p:sp>
        <p:nvSpPr>
          <p:cNvPr id="167" name="Shape 1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8" name="Shape 1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Shape 1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Otsikkodia" type="title">
  <p:cSld name="TITLE">
    <p:spTree>
      <p:nvGrpSpPr>
        <p:cNvPr id="1" name="Shape 170"/>
        <p:cNvGrpSpPr/>
        <p:nvPr/>
      </p:nvGrpSpPr>
      <p:grpSpPr>
        <a:xfrm>
          <a:off x="0" y="0"/>
          <a:ext cx="0" cy="0"/>
          <a:chOff x="0" y="0"/>
          <a:chExt cx="0" cy="0"/>
        </a:xfrm>
      </p:grpSpPr>
      <p:sp>
        <p:nvSpPr>
          <p:cNvPr id="171" name="Shape 1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SzPts val="1400"/>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01">
  <p:cSld name="01">
    <p:spTree>
      <p:nvGrpSpPr>
        <p:cNvPr id="1" name="Shape 23"/>
        <p:cNvGrpSpPr/>
        <p:nvPr/>
      </p:nvGrpSpPr>
      <p:grpSpPr>
        <a:xfrm>
          <a:off x="0" y="0"/>
          <a:ext cx="0" cy="0"/>
          <a:chOff x="0" y="0"/>
          <a:chExt cx="0" cy="0"/>
        </a:xfrm>
      </p:grpSpPr>
      <p:sp>
        <p:nvSpPr>
          <p:cNvPr id="24" name="Shape 24"/>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26" name="Shape 26"/>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Otsikko ja sisältö" type="obj">
  <p:cSld name="OBJEC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8" name="Shape 17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Osan ylätunniste" type="secHead">
  <p:cSld name="SECTION_HEADER">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60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4" name="Shape 18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185" name="Shape 18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Kaksi sisältökohdetta" type="twoObj">
  <p:cSld name="TWO_OBJECTS">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0" name="Shape 19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Shape 19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2" name="Shape 1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Vertailu" type="twoTxTwoObj">
  <p:cSld name="TWO_OBJECTS_WITH_TEXT">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1" name="Shape 2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Vain otsikko" type="titleOnly">
  <p:cSld name="TITLE_ONLY">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Shape 2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Shape 2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Otsikollinen sisältö" type="objTx">
  <p:cSld name="OBJECT_WITH_CAPTION_TEXT">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1" name="Shape 2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2" name="Shape 2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13" name="Shape 2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Shape 2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Shape 2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Otsikollinen kuva" type="picTx">
  <p:cSld name="PICTURE_WITH_CAPTION_TEXT">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SzPts val="1400"/>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18" name="Shape 21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Shape 2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Otsikko ja pystysuora teksti" type="vertTx">
  <p:cSld name="VERTICAL_TEXT">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8" name="Shape 2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ystysuora otsikko ja teksti" type="vertTitleAndTx">
  <p:cSld name="VERTICAL_TITLE_AND_VERTICAL_TEXT">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1" name="Shape 23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4" name="Shape 2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2_20">
  <p:cSld name="2_20">
    <p:spTree>
      <p:nvGrpSpPr>
        <p:cNvPr id="1" name="Shape 235"/>
        <p:cNvGrpSpPr/>
        <p:nvPr/>
      </p:nvGrpSpPr>
      <p:grpSpPr>
        <a:xfrm>
          <a:off x="0" y="0"/>
          <a:ext cx="0" cy="0"/>
          <a:chOff x="0" y="0"/>
          <a:chExt cx="0" cy="0"/>
        </a:xfrm>
      </p:grpSpPr>
      <p:sp>
        <p:nvSpPr>
          <p:cNvPr id="236" name="Shape 236"/>
          <p:cNvSpPr>
            <a:spLocks noGrp="1"/>
          </p:cNvSpPr>
          <p:nvPr>
            <p:ph type="pic" idx="2"/>
          </p:nvPr>
        </p:nvSpPr>
        <p:spPr>
          <a:xfrm>
            <a:off x="3445386" y="2288329"/>
            <a:ext cx="3437741" cy="2288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7" name="Shape 237"/>
          <p:cNvSpPr>
            <a:spLocks noGrp="1"/>
          </p:cNvSpPr>
          <p:nvPr>
            <p:ph type="pic" idx="3"/>
          </p:nvPr>
        </p:nvSpPr>
        <p:spPr>
          <a:xfrm>
            <a:off x="647" y="2288329"/>
            <a:ext cx="3445386" cy="22888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8" name="Shape 238"/>
          <p:cNvSpPr>
            <a:spLocks noGrp="1"/>
          </p:cNvSpPr>
          <p:nvPr>
            <p:ph type="pic" idx="4"/>
          </p:nvPr>
        </p:nvSpPr>
        <p:spPr>
          <a:xfrm>
            <a:off x="3445386" y="0"/>
            <a:ext cx="3437741" cy="2288328"/>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9" name="Shape 239"/>
          <p:cNvSpPr txBox="1">
            <a:spLocks noGrp="1"/>
          </p:cNvSpPr>
          <p:nvPr>
            <p:ph type="ftr" idx="11"/>
          </p:nvPr>
        </p:nvSpPr>
        <p:spPr>
          <a:xfrm>
            <a:off x="4549060" y="6535002"/>
            <a:ext cx="3093879" cy="14026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0" name="Shape 2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241" name="Shape 241"/>
          <p:cNvSpPr>
            <a:spLocks noGrp="1"/>
          </p:cNvSpPr>
          <p:nvPr>
            <p:ph type="pic" idx="5"/>
          </p:nvPr>
        </p:nvSpPr>
        <p:spPr>
          <a:xfrm>
            <a:off x="647" y="0"/>
            <a:ext cx="3445386" cy="228883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2" name="Shape 242"/>
          <p:cNvSpPr>
            <a:spLocks noGrp="1"/>
          </p:cNvSpPr>
          <p:nvPr>
            <p:ph type="pic" idx="6"/>
          </p:nvPr>
        </p:nvSpPr>
        <p:spPr>
          <a:xfrm>
            <a:off x="3445386" y="4576655"/>
            <a:ext cx="3437741" cy="228134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Shape 243"/>
          <p:cNvSpPr>
            <a:spLocks noGrp="1"/>
          </p:cNvSpPr>
          <p:nvPr>
            <p:ph type="pic" idx="7"/>
          </p:nvPr>
        </p:nvSpPr>
        <p:spPr>
          <a:xfrm>
            <a:off x="647" y="4576657"/>
            <a:ext cx="3445386" cy="2281850"/>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01">
  <p:cSld name="2_01">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0" y="0"/>
            <a:ext cx="12192000"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31" name="Shape 31"/>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18_01">
  <p:cSld name="18_01">
    <p:spTree>
      <p:nvGrpSpPr>
        <p:cNvPr id="1" name="Shape 32"/>
        <p:cNvGrpSpPr/>
        <p:nvPr/>
      </p:nvGrpSpPr>
      <p:grpSpPr>
        <a:xfrm>
          <a:off x="0" y="0"/>
          <a:ext cx="0" cy="0"/>
          <a:chOff x="0" y="0"/>
          <a:chExt cx="0" cy="0"/>
        </a:xfrm>
      </p:grpSpPr>
      <p:sp>
        <p:nvSpPr>
          <p:cNvPr id="33" name="Shape 33"/>
          <p:cNvSpPr>
            <a:spLocks noGrp="1"/>
          </p:cNvSpPr>
          <p:nvPr>
            <p:ph type="pic" idx="2"/>
          </p:nvPr>
        </p:nvSpPr>
        <p:spPr>
          <a:xfrm>
            <a:off x="7439991" y="0"/>
            <a:ext cx="4752009" cy="6858000"/>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36" name="Shape 36"/>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5_01">
  <p:cSld name="5_01">
    <p:spTree>
      <p:nvGrpSpPr>
        <p:cNvPr id="1" name="Shape 37"/>
        <p:cNvGrpSpPr/>
        <p:nvPr/>
      </p:nvGrpSpPr>
      <p:grpSpPr>
        <a:xfrm>
          <a:off x="0" y="0"/>
          <a:ext cx="0" cy="0"/>
          <a:chOff x="0" y="0"/>
          <a:chExt cx="0" cy="0"/>
        </a:xfrm>
      </p:grpSpPr>
      <p:sp>
        <p:nvSpPr>
          <p:cNvPr id="38" name="Shape 38"/>
          <p:cNvSpPr>
            <a:spLocks noGrp="1"/>
          </p:cNvSpPr>
          <p:nvPr>
            <p:ph type="pic" idx="2"/>
          </p:nvPr>
        </p:nvSpPr>
        <p:spPr>
          <a:xfrm>
            <a:off x="4299516" y="3486429"/>
            <a:ext cx="3593664" cy="2703928"/>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41" name="Shape 41"/>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3_01">
  <p:cSld name="3_01">
    <p:spTree>
      <p:nvGrpSpPr>
        <p:cNvPr id="1" name="Shape 42"/>
        <p:cNvGrpSpPr/>
        <p:nvPr/>
      </p:nvGrpSpPr>
      <p:grpSpPr>
        <a:xfrm>
          <a:off x="0" y="0"/>
          <a:ext cx="0" cy="0"/>
          <a:chOff x="0" y="0"/>
          <a:chExt cx="0" cy="0"/>
        </a:xfrm>
      </p:grpSpPr>
      <p:sp>
        <p:nvSpPr>
          <p:cNvPr id="43" name="Shape 43"/>
          <p:cNvSpPr>
            <a:spLocks noGrp="1"/>
          </p:cNvSpPr>
          <p:nvPr>
            <p:ph type="pic" idx="2"/>
          </p:nvPr>
        </p:nvSpPr>
        <p:spPr>
          <a:xfrm>
            <a:off x="6479550" y="667643"/>
            <a:ext cx="5030873" cy="5522715"/>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46" name="Shape 46"/>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8_01">
  <p:cSld name="8_01">
    <p:spTree>
      <p:nvGrpSpPr>
        <p:cNvPr id="1" name="Shape 47"/>
        <p:cNvGrpSpPr/>
        <p:nvPr/>
      </p:nvGrpSpPr>
      <p:grpSpPr>
        <a:xfrm>
          <a:off x="0" y="0"/>
          <a:ext cx="0" cy="0"/>
          <a:chOff x="0" y="0"/>
          <a:chExt cx="0" cy="0"/>
        </a:xfrm>
      </p:grpSpPr>
      <p:sp>
        <p:nvSpPr>
          <p:cNvPr id="48" name="Shape 48"/>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50" name="Shape 50"/>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51" name="Shape 51"/>
          <p:cNvSpPr>
            <a:spLocks noGrp="1"/>
          </p:cNvSpPr>
          <p:nvPr>
            <p:ph type="pic" idx="2"/>
          </p:nvPr>
        </p:nvSpPr>
        <p:spPr>
          <a:xfrm>
            <a:off x="686207" y="671524"/>
            <a:ext cx="5070561" cy="5522715"/>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6_01">
  <p:cSld name="6_01">
    <p:spTree>
      <p:nvGrpSpPr>
        <p:cNvPr id="1" name="Shape 52"/>
        <p:cNvGrpSpPr/>
        <p:nvPr/>
      </p:nvGrpSpPr>
      <p:grpSpPr>
        <a:xfrm>
          <a:off x="0" y="0"/>
          <a:ext cx="0" cy="0"/>
          <a:chOff x="0" y="0"/>
          <a:chExt cx="0" cy="0"/>
        </a:xfrm>
      </p:grpSpPr>
      <p:sp>
        <p:nvSpPr>
          <p:cNvPr id="53" name="Shape 53"/>
          <p:cNvSpPr>
            <a:spLocks noGrp="1"/>
          </p:cNvSpPr>
          <p:nvPr>
            <p:ph type="pic" idx="2"/>
          </p:nvPr>
        </p:nvSpPr>
        <p:spPr>
          <a:xfrm>
            <a:off x="7092274" y="2584530"/>
            <a:ext cx="5099726" cy="3381752"/>
          </a:xfrm>
          <a:prstGeom prst="rect">
            <a:avLst/>
          </a:prstGeom>
          <a:noFill/>
          <a:ln>
            <a:noFill/>
          </a:ln>
        </p:spPr>
        <p:txBody>
          <a:bodyPr spcFirstLastPara="1" wrap="square" lIns="91425" tIns="45700" rIns="91425" bIns="45700" anchor="ctr" anchorCtr="0"/>
          <a:lstStyle>
            <a:lvl1pPr marR="0" lvl="0" algn="ctr" rtl="0">
              <a:lnSpc>
                <a:spcPct val="90000"/>
              </a:lnSpc>
              <a:spcBef>
                <a:spcPts val="1000"/>
              </a:spcBef>
              <a:spcAft>
                <a:spcPts val="0"/>
              </a:spcAft>
              <a:buClr>
                <a:srgbClr val="7F7F7F"/>
              </a:buClr>
              <a:buSzPts val="3594"/>
              <a:buFont typeface="Arial"/>
              <a:buNone/>
              <a:defRPr sz="3593" b="0" i="0" u="none" strike="noStrike" cap="none">
                <a:solidFill>
                  <a:srgbClr val="7F7F7F"/>
                </a:solidFill>
                <a:latin typeface="Arial"/>
                <a:ea typeface="Arial"/>
                <a:cs typeface="Arial"/>
                <a:sym typeface="Arial"/>
              </a:defRPr>
            </a:lvl1pPr>
            <a:lvl2pPr marR="0" lvl="1"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R="0" lvl="2"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R="0" lvl="4"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 name="Shape 54"/>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a:solidFill>
                  <a:srgbClr val="A5A5A5"/>
                </a:solidFill>
                <a:latin typeface="Calibri"/>
                <a:ea typeface="Calibri"/>
                <a:cs typeface="Calibri"/>
                <a:sym typeface="Calibri"/>
              </a:defRPr>
            </a:lvl1pPr>
            <a:lvl2pPr marL="0" marR="0" lvl="1" indent="0" algn="r" rtl="0">
              <a:spcBef>
                <a:spcPts val="0"/>
              </a:spcBef>
              <a:buNone/>
              <a:defRPr sz="910" b="0" i="0">
                <a:solidFill>
                  <a:srgbClr val="A5A5A5"/>
                </a:solidFill>
                <a:latin typeface="Calibri"/>
                <a:ea typeface="Calibri"/>
                <a:cs typeface="Calibri"/>
                <a:sym typeface="Calibri"/>
              </a:defRPr>
            </a:lvl2pPr>
            <a:lvl3pPr marL="0" marR="0" lvl="2" indent="0" algn="r" rtl="0">
              <a:spcBef>
                <a:spcPts val="0"/>
              </a:spcBef>
              <a:buNone/>
              <a:defRPr sz="910" b="0" i="0">
                <a:solidFill>
                  <a:srgbClr val="A5A5A5"/>
                </a:solidFill>
                <a:latin typeface="Calibri"/>
                <a:ea typeface="Calibri"/>
                <a:cs typeface="Calibri"/>
                <a:sym typeface="Calibri"/>
              </a:defRPr>
            </a:lvl3pPr>
            <a:lvl4pPr marL="0" marR="0" lvl="3" indent="0" algn="r" rtl="0">
              <a:spcBef>
                <a:spcPts val="0"/>
              </a:spcBef>
              <a:buNone/>
              <a:defRPr sz="910" b="0" i="0">
                <a:solidFill>
                  <a:srgbClr val="A5A5A5"/>
                </a:solidFill>
                <a:latin typeface="Calibri"/>
                <a:ea typeface="Calibri"/>
                <a:cs typeface="Calibri"/>
                <a:sym typeface="Calibri"/>
              </a:defRPr>
            </a:lvl4pPr>
            <a:lvl5pPr marL="0" marR="0" lvl="4" indent="0" algn="r" rtl="0">
              <a:spcBef>
                <a:spcPts val="0"/>
              </a:spcBef>
              <a:buNone/>
              <a:defRPr sz="910" b="0" i="0">
                <a:solidFill>
                  <a:srgbClr val="A5A5A5"/>
                </a:solidFill>
                <a:latin typeface="Calibri"/>
                <a:ea typeface="Calibri"/>
                <a:cs typeface="Calibri"/>
                <a:sym typeface="Calibri"/>
              </a:defRPr>
            </a:lvl5pPr>
            <a:lvl6pPr marL="0" marR="0" lvl="5" indent="0" algn="r" rtl="0">
              <a:spcBef>
                <a:spcPts val="0"/>
              </a:spcBef>
              <a:buNone/>
              <a:defRPr sz="910" b="0" i="0">
                <a:solidFill>
                  <a:srgbClr val="A5A5A5"/>
                </a:solidFill>
                <a:latin typeface="Calibri"/>
                <a:ea typeface="Calibri"/>
                <a:cs typeface="Calibri"/>
                <a:sym typeface="Calibri"/>
              </a:defRPr>
            </a:lvl6pPr>
            <a:lvl7pPr marL="0" marR="0" lvl="6" indent="0" algn="r" rtl="0">
              <a:spcBef>
                <a:spcPts val="0"/>
              </a:spcBef>
              <a:buNone/>
              <a:defRPr sz="910" b="0" i="0">
                <a:solidFill>
                  <a:srgbClr val="A5A5A5"/>
                </a:solidFill>
                <a:latin typeface="Calibri"/>
                <a:ea typeface="Calibri"/>
                <a:cs typeface="Calibri"/>
                <a:sym typeface="Calibri"/>
              </a:defRPr>
            </a:lvl7pPr>
            <a:lvl8pPr marL="0" marR="0" lvl="7" indent="0" algn="r" rtl="0">
              <a:spcBef>
                <a:spcPts val="0"/>
              </a:spcBef>
              <a:buNone/>
              <a:defRPr sz="910" b="0" i="0">
                <a:solidFill>
                  <a:srgbClr val="A5A5A5"/>
                </a:solidFill>
                <a:latin typeface="Calibri"/>
                <a:ea typeface="Calibri"/>
                <a:cs typeface="Calibri"/>
                <a:sym typeface="Calibri"/>
              </a:defRPr>
            </a:lvl8pPr>
            <a:lvl9pPr marL="0" marR="0" lvl="8" indent="0" algn="r" rtl="0">
              <a:spcBef>
                <a:spcPts val="0"/>
              </a:spcBef>
              <a:buNone/>
              <a:defRPr sz="910" b="0" i="0">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cxnSp>
        <p:nvCxnSpPr>
          <p:cNvPr id="56" name="Shape 56"/>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Shape 10"/>
          <p:cNvCxnSpPr/>
          <p:nvPr/>
        </p:nvCxnSpPr>
        <p:spPr>
          <a:xfrm rot="10800000">
            <a:off x="760575" y="6525428"/>
            <a:ext cx="0" cy="159410"/>
          </a:xfrm>
          <a:prstGeom prst="straightConnector1">
            <a:avLst/>
          </a:prstGeom>
          <a:noFill/>
          <a:ln w="12700" cap="flat" cmpd="sng">
            <a:solidFill>
              <a:srgbClr val="BFBFBF"/>
            </a:solidFill>
            <a:prstDash val="solid"/>
            <a:miter lim="8000"/>
            <a:headEnd type="none" w="sm" len="sm"/>
            <a:tailEnd type="none" w="sm" len="sm"/>
          </a:ln>
        </p:spPr>
      </p:cxnSp>
      <p:sp>
        <p:nvSpPr>
          <p:cNvPr id="11" name="Shape 11"/>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910" b="0" i="0" u="none" strike="noStrike" cap="none">
                <a:solidFill>
                  <a:srgbClr val="A5A5A5"/>
                </a:solidFill>
                <a:latin typeface="Calibri"/>
                <a:ea typeface="Calibri"/>
                <a:cs typeface="Calibri"/>
                <a:sym typeface="Calibri"/>
              </a:defRPr>
            </a:lvl1pPr>
            <a:lvl2pPr marL="0" marR="0" lvl="1" indent="0" algn="r" rtl="0">
              <a:spcBef>
                <a:spcPts val="0"/>
              </a:spcBef>
              <a:buNone/>
              <a:defRPr sz="910" b="0" i="0" u="none" strike="noStrike" cap="none">
                <a:solidFill>
                  <a:srgbClr val="A5A5A5"/>
                </a:solidFill>
                <a:latin typeface="Calibri"/>
                <a:ea typeface="Calibri"/>
                <a:cs typeface="Calibri"/>
                <a:sym typeface="Calibri"/>
              </a:defRPr>
            </a:lvl2pPr>
            <a:lvl3pPr marL="0" marR="0" lvl="2" indent="0" algn="r" rtl="0">
              <a:spcBef>
                <a:spcPts val="0"/>
              </a:spcBef>
              <a:buNone/>
              <a:defRPr sz="910" b="0" i="0" u="none" strike="noStrike" cap="none">
                <a:solidFill>
                  <a:srgbClr val="A5A5A5"/>
                </a:solidFill>
                <a:latin typeface="Calibri"/>
                <a:ea typeface="Calibri"/>
                <a:cs typeface="Calibri"/>
                <a:sym typeface="Calibri"/>
              </a:defRPr>
            </a:lvl3pPr>
            <a:lvl4pPr marL="0" marR="0" lvl="3" indent="0" algn="r" rtl="0">
              <a:spcBef>
                <a:spcPts val="0"/>
              </a:spcBef>
              <a:buNone/>
              <a:defRPr sz="910" b="0" i="0" u="none" strike="noStrike" cap="none">
                <a:solidFill>
                  <a:srgbClr val="A5A5A5"/>
                </a:solidFill>
                <a:latin typeface="Calibri"/>
                <a:ea typeface="Calibri"/>
                <a:cs typeface="Calibri"/>
                <a:sym typeface="Calibri"/>
              </a:defRPr>
            </a:lvl4pPr>
            <a:lvl5pPr marL="0" marR="0" lvl="4" indent="0" algn="r" rtl="0">
              <a:spcBef>
                <a:spcPts val="0"/>
              </a:spcBef>
              <a:buNone/>
              <a:defRPr sz="910" b="0" i="0" u="none" strike="noStrike" cap="none">
                <a:solidFill>
                  <a:srgbClr val="A5A5A5"/>
                </a:solidFill>
                <a:latin typeface="Calibri"/>
                <a:ea typeface="Calibri"/>
                <a:cs typeface="Calibri"/>
                <a:sym typeface="Calibri"/>
              </a:defRPr>
            </a:lvl5pPr>
            <a:lvl6pPr marL="0" marR="0" lvl="5" indent="0" algn="r" rtl="0">
              <a:spcBef>
                <a:spcPts val="0"/>
              </a:spcBef>
              <a:buNone/>
              <a:defRPr sz="910" b="0" i="0" u="none" strike="noStrike" cap="none">
                <a:solidFill>
                  <a:srgbClr val="A5A5A5"/>
                </a:solidFill>
                <a:latin typeface="Calibri"/>
                <a:ea typeface="Calibri"/>
                <a:cs typeface="Calibri"/>
                <a:sym typeface="Calibri"/>
              </a:defRPr>
            </a:lvl6pPr>
            <a:lvl7pPr marL="0" marR="0" lvl="6" indent="0" algn="r" rtl="0">
              <a:spcBef>
                <a:spcPts val="0"/>
              </a:spcBef>
              <a:buNone/>
              <a:defRPr sz="910" b="0" i="0" u="none" strike="noStrike" cap="none">
                <a:solidFill>
                  <a:srgbClr val="A5A5A5"/>
                </a:solidFill>
                <a:latin typeface="Calibri"/>
                <a:ea typeface="Calibri"/>
                <a:cs typeface="Calibri"/>
                <a:sym typeface="Calibri"/>
              </a:defRPr>
            </a:lvl7pPr>
            <a:lvl8pPr marL="0" marR="0" lvl="7" indent="0" algn="r" rtl="0">
              <a:spcBef>
                <a:spcPts val="0"/>
              </a:spcBef>
              <a:buNone/>
              <a:defRPr sz="910" b="0" i="0" u="none" strike="noStrike" cap="none">
                <a:solidFill>
                  <a:srgbClr val="A5A5A5"/>
                </a:solidFill>
                <a:latin typeface="Calibri"/>
                <a:ea typeface="Calibri"/>
                <a:cs typeface="Calibri"/>
                <a:sym typeface="Calibri"/>
              </a:defRPr>
            </a:lvl8pPr>
            <a:lvl9pPr marL="0" marR="0" lvl="8" indent="0" algn="r" rtl="0">
              <a:spcBef>
                <a:spcPts val="0"/>
              </a:spcBef>
              <a:buNone/>
              <a:defRPr sz="910" b="0" i="0" u="none" strike="noStrike" cap="none">
                <a:solidFill>
                  <a:srgbClr val="A5A5A5"/>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14" name="Shape 14"/>
          <p:cNvSpPr txBox="1">
            <a:spLocks noGrp="1"/>
          </p:cNvSpPr>
          <p:nvPr>
            <p:ph type="ftr" idx="11"/>
          </p:nvPr>
        </p:nvSpPr>
        <p:spPr>
          <a:xfrm>
            <a:off x="953349" y="6535002"/>
            <a:ext cx="3093879" cy="14026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10" b="0" i="0" u="none" strike="noStrike" cap="none">
                <a:solidFill>
                  <a:srgbClr val="A5A5A5"/>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A6BCC1"/>
        </a:solidFill>
        <a:effectLst/>
      </p:bgPr>
    </p:bg>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2" name="Shape 16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3" name="Shape 1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88888"/>
                </a:solidFill>
                <a:latin typeface="Calibri"/>
                <a:ea typeface="Calibri"/>
                <a:cs typeface="Calibri"/>
                <a:sym typeface="Calibri"/>
              </a:defRPr>
            </a:lvl1pPr>
            <a:lvl2pPr marL="0" marR="0" lvl="1" indent="0" algn="r" rtl="0">
              <a:spcBef>
                <a:spcPts val="0"/>
              </a:spcBef>
              <a:spcAft>
                <a:spcPts val="0"/>
              </a:spcAft>
              <a:buNone/>
              <a:defRPr sz="1200">
                <a:solidFill>
                  <a:srgbClr val="888888"/>
                </a:solidFill>
                <a:latin typeface="Calibri"/>
                <a:ea typeface="Calibri"/>
                <a:cs typeface="Calibri"/>
                <a:sym typeface="Calibri"/>
              </a:defRPr>
            </a:lvl2pPr>
            <a:lvl3pPr marL="0" marR="0" lvl="2" indent="0" algn="r" rtl="0">
              <a:spcBef>
                <a:spcPts val="0"/>
              </a:spcBef>
              <a:spcAft>
                <a:spcPts val="0"/>
              </a:spcAft>
              <a:buNone/>
              <a:defRPr sz="1200">
                <a:solidFill>
                  <a:srgbClr val="888888"/>
                </a:solidFill>
                <a:latin typeface="Calibri"/>
                <a:ea typeface="Calibri"/>
                <a:cs typeface="Calibri"/>
                <a:sym typeface="Calibri"/>
              </a:defRPr>
            </a:lvl3pPr>
            <a:lvl4pPr marL="0" marR="0" lvl="3" indent="0" algn="r" rtl="0">
              <a:spcBef>
                <a:spcPts val="0"/>
              </a:spcBef>
              <a:spcAft>
                <a:spcPts val="0"/>
              </a:spcAft>
              <a:buNone/>
              <a:defRPr sz="1200">
                <a:solidFill>
                  <a:srgbClr val="888888"/>
                </a:solidFill>
                <a:latin typeface="Calibri"/>
                <a:ea typeface="Calibri"/>
                <a:cs typeface="Calibri"/>
                <a:sym typeface="Calibri"/>
              </a:defRPr>
            </a:lvl4pPr>
            <a:lvl5pPr marL="0" marR="0" lvl="4" indent="0" algn="r" rtl="0">
              <a:spcBef>
                <a:spcPts val="0"/>
              </a:spcBef>
              <a:spcAft>
                <a:spcPts val="0"/>
              </a:spcAft>
              <a:buNone/>
              <a:defRPr sz="1200">
                <a:solidFill>
                  <a:srgbClr val="888888"/>
                </a:solidFill>
                <a:latin typeface="Calibri"/>
                <a:ea typeface="Calibri"/>
                <a:cs typeface="Calibri"/>
                <a:sym typeface="Calibri"/>
              </a:defRPr>
            </a:lvl5pPr>
            <a:lvl6pPr marL="0" marR="0" lvl="5" indent="0" algn="r" rtl="0">
              <a:spcBef>
                <a:spcPts val="0"/>
              </a:spcBef>
              <a:spcAft>
                <a:spcPts val="0"/>
              </a:spcAft>
              <a:buNone/>
              <a:defRPr sz="1200">
                <a:solidFill>
                  <a:srgbClr val="888888"/>
                </a:solidFill>
                <a:latin typeface="Calibri"/>
                <a:ea typeface="Calibri"/>
                <a:cs typeface="Calibri"/>
                <a:sym typeface="Calibri"/>
              </a:defRPr>
            </a:lvl6pPr>
            <a:lvl7pPr marL="0" marR="0" lvl="6" indent="0" algn="r" rtl="0">
              <a:spcBef>
                <a:spcPts val="0"/>
              </a:spcBef>
              <a:spcAft>
                <a:spcPts val="0"/>
              </a:spcAft>
              <a:buNone/>
              <a:defRPr sz="1200">
                <a:solidFill>
                  <a:srgbClr val="888888"/>
                </a:solidFill>
                <a:latin typeface="Calibri"/>
                <a:ea typeface="Calibri"/>
                <a:cs typeface="Calibri"/>
                <a:sym typeface="Calibri"/>
              </a:defRPr>
            </a:lvl7pPr>
            <a:lvl8pPr marL="0" marR="0" lvl="7" indent="0" algn="r" rtl="0">
              <a:spcBef>
                <a:spcPts val="0"/>
              </a:spcBef>
              <a:spcAft>
                <a:spcPts val="0"/>
              </a:spcAft>
              <a:buNone/>
              <a:defRPr sz="1200">
                <a:solidFill>
                  <a:srgbClr val="888888"/>
                </a:solidFill>
                <a:latin typeface="Calibri"/>
                <a:ea typeface="Calibri"/>
                <a:cs typeface="Calibri"/>
                <a:sym typeface="Calibri"/>
              </a:defRPr>
            </a:lvl8pPr>
            <a:lvl9pPr marL="0" marR="0" lvl="8" indent="0" algn="r" rtl="0">
              <a:spcBef>
                <a:spcPts val="0"/>
              </a:spcBef>
              <a:spcAft>
                <a:spcPts val="0"/>
              </a:spcAft>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48"/>
        <p:cNvGrpSpPr/>
        <p:nvPr/>
      </p:nvGrpSpPr>
      <p:grpSpPr>
        <a:xfrm>
          <a:off x="0" y="0"/>
          <a:ext cx="0" cy="0"/>
          <a:chOff x="0" y="0"/>
          <a:chExt cx="0" cy="0"/>
        </a:xfrm>
      </p:grpSpPr>
      <p:sp>
        <p:nvSpPr>
          <p:cNvPr id="249" name="Shape 249"/>
          <p:cNvSpPr/>
          <p:nvPr/>
        </p:nvSpPr>
        <p:spPr>
          <a:xfrm>
            <a:off x="0" y="-1"/>
            <a:ext cx="12192000" cy="6858001"/>
          </a:xfrm>
          <a:prstGeom prst="rect">
            <a:avLst/>
          </a:prstGeom>
          <a:solidFill>
            <a:srgbClr val="A6BCC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0" name="Shape 250"/>
          <p:cNvSpPr/>
          <p:nvPr/>
        </p:nvSpPr>
        <p:spPr>
          <a:xfrm>
            <a:off x="0" y="3532999"/>
            <a:ext cx="12192000" cy="3429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1" name="Shape 251"/>
          <p:cNvSpPr txBox="1"/>
          <p:nvPr/>
        </p:nvSpPr>
        <p:spPr>
          <a:xfrm>
            <a:off x="5748793" y="5447127"/>
            <a:ext cx="5724939" cy="615553"/>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595959"/>
              </a:buClr>
              <a:buSzPts val="2000"/>
              <a:buFont typeface="Poppins Light"/>
              <a:buNone/>
            </a:pPr>
            <a:r>
              <a:rPr lang="en-US" sz="2000" b="0" i="0" u="none" strike="noStrike" cap="none">
                <a:solidFill>
                  <a:srgbClr val="595959"/>
                </a:solidFill>
                <a:latin typeface="Poppins Light"/>
                <a:ea typeface="Poppins Light"/>
                <a:cs typeface="Poppins Light"/>
                <a:sym typeface="Poppins Light"/>
              </a:rPr>
              <a:t>THE EUROPEAN INSTITUTE FOR CRIME PREVENTION AND CONTROL, AFFILIATED WITH THE UN</a:t>
            </a:r>
            <a:endParaRPr/>
          </a:p>
        </p:txBody>
      </p:sp>
      <p:pic>
        <p:nvPicPr>
          <p:cNvPr id="252" name="Shape 252"/>
          <p:cNvPicPr preferRelativeResize="0"/>
          <p:nvPr/>
        </p:nvPicPr>
        <p:blipFill rotWithShape="1">
          <a:blip r:embed="rId3">
            <a:alphaModFix/>
          </a:blip>
          <a:srcRect/>
          <a:stretch/>
        </p:blipFill>
        <p:spPr>
          <a:xfrm>
            <a:off x="6019137" y="4052368"/>
            <a:ext cx="5454595" cy="1195131"/>
          </a:xfrm>
          <a:prstGeom prst="rect">
            <a:avLst/>
          </a:prstGeom>
          <a:noFill/>
          <a:ln>
            <a:noFill/>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250"/>
                                        <p:tgtEl>
                                          <p:spTgt spid="250"/>
                                        </p:tgtEl>
                                      </p:cBhvr>
                                    </p:animEffect>
                                  </p:childTnLst>
                                </p:cTn>
                              </p:par>
                              <p:par>
                                <p:cTn id="8" presetID="2" presetClass="entr" presetSubtype="8" fill="hold" nodeType="withEffect">
                                  <p:stCondLst>
                                    <p:cond delay="400"/>
                                  </p:stCondLst>
                                  <p:childTnLst>
                                    <p:set>
                                      <p:cBhvr>
                                        <p:cTn id="9" dur="1" fill="hold">
                                          <p:stCondLst>
                                            <p:cond delay="0"/>
                                          </p:stCondLst>
                                        </p:cTn>
                                        <p:tgtEl>
                                          <p:spTgt spid="251"/>
                                        </p:tgtEl>
                                        <p:attrNameLst>
                                          <p:attrName>style.visibility</p:attrName>
                                        </p:attrNameLst>
                                      </p:cBhvr>
                                      <p:to>
                                        <p:strVal val="visible"/>
                                      </p:to>
                                    </p:set>
                                    <p:anim calcmode="lin" valueType="num">
                                      <p:cBhvr additive="base">
                                        <p:cTn id="10" dur="250"/>
                                        <p:tgtEl>
                                          <p:spTgt spid="2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57"/>
        <p:cNvGrpSpPr/>
        <p:nvPr/>
      </p:nvGrpSpPr>
      <p:grpSpPr>
        <a:xfrm>
          <a:off x="0" y="0"/>
          <a:ext cx="0" cy="0"/>
          <a:chOff x="0" y="0"/>
          <a:chExt cx="0" cy="0"/>
        </a:xfrm>
      </p:grpSpPr>
      <p:sp>
        <p:nvSpPr>
          <p:cNvPr id="258" name="Shape 258"/>
          <p:cNvSpPr/>
          <p:nvPr/>
        </p:nvSpPr>
        <p:spPr>
          <a:xfrm>
            <a:off x="115" y="2783762"/>
            <a:ext cx="12191770" cy="1670869"/>
          </a:xfrm>
          <a:prstGeom prst="rect">
            <a:avLst/>
          </a:prstGeom>
          <a:gradFill>
            <a:gsLst>
              <a:gs pos="0">
                <a:schemeClr val="lt1"/>
              </a:gs>
              <a:gs pos="100000">
                <a:srgbClr val="FAFAFA">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259" name="Shape 259"/>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5A5A5"/>
              </a:buClr>
              <a:buSzPts val="911"/>
              <a:buFont typeface="Calibri"/>
              <a:buNone/>
            </a:pPr>
            <a:endParaRPr sz="910" b="0" i="0" u="none" strike="noStrike" cap="none">
              <a:solidFill>
                <a:srgbClr val="FFFFFF"/>
              </a:solidFill>
              <a:latin typeface="Calibri"/>
              <a:ea typeface="Calibri"/>
              <a:cs typeface="Calibri"/>
              <a:sym typeface="Calibri"/>
            </a:endParaRPr>
          </a:p>
        </p:txBody>
      </p:sp>
      <p:sp>
        <p:nvSpPr>
          <p:cNvPr id="260" name="Shape 260"/>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910"/>
              <a:buFont typeface="Calibri"/>
              <a:buNone/>
            </a:pPr>
            <a:fld id="{00000000-1234-1234-1234-123412341234}" type="slidenum">
              <a:rPr lang="en-US" sz="910" b="0" i="0" u="none" strike="noStrike" cap="none">
                <a:solidFill>
                  <a:srgbClr val="FFFFFF"/>
                </a:solidFill>
                <a:latin typeface="Calibri"/>
                <a:ea typeface="Calibri"/>
                <a:cs typeface="Calibri"/>
                <a:sym typeface="Calibri"/>
              </a:rPr>
              <a:t>2</a:t>
            </a:fld>
            <a:endParaRPr sz="910" b="0" i="0" u="none" strike="noStrike" cap="none">
              <a:solidFill>
                <a:srgbClr val="FFFFFF"/>
              </a:solidFill>
              <a:latin typeface="Calibri"/>
              <a:ea typeface="Calibri"/>
              <a:cs typeface="Calibri"/>
              <a:sym typeface="Calibri"/>
            </a:endParaRPr>
          </a:p>
        </p:txBody>
      </p:sp>
      <p:sp>
        <p:nvSpPr>
          <p:cNvPr id="261" name="Shape 261"/>
          <p:cNvSpPr/>
          <p:nvPr/>
        </p:nvSpPr>
        <p:spPr>
          <a:xfrm>
            <a:off x="1035900" y="448000"/>
            <a:ext cx="10801800" cy="1382100"/>
          </a:xfrm>
          <a:prstGeom prst="rect">
            <a:avLst/>
          </a:prstGeom>
          <a:noFill/>
          <a:ln>
            <a:noFill/>
          </a:ln>
        </p:spPr>
        <p:txBody>
          <a:bodyPr spcFirstLastPara="1" wrap="square" lIns="25375" tIns="25375" rIns="25375" bIns="25375" anchor="ctr" anchorCtr="0">
            <a:noAutofit/>
          </a:bodyPr>
          <a:lstStyle/>
          <a:p>
            <a:pPr marL="0" marR="0" lvl="0" indent="0" algn="l" rtl="0">
              <a:lnSpc>
                <a:spcPct val="70000"/>
              </a:lnSpc>
              <a:spcBef>
                <a:spcPts val="0"/>
              </a:spcBef>
              <a:spcAft>
                <a:spcPts val="0"/>
              </a:spcAft>
              <a:buNone/>
            </a:pPr>
            <a:r>
              <a:rPr lang="en-US" sz="4791" b="1" i="0" u="none" strike="noStrike" cap="none">
                <a:solidFill>
                  <a:srgbClr val="2A2A2D"/>
                </a:solidFill>
                <a:latin typeface="Arial"/>
                <a:ea typeface="Arial"/>
                <a:cs typeface="Arial"/>
                <a:sym typeface="Arial"/>
              </a:rPr>
              <a:t>Tapauskuvaus </a:t>
            </a:r>
            <a:endParaRPr sz="4791" b="1" i="0" u="none" strike="noStrike" cap="none">
              <a:solidFill>
                <a:srgbClr val="2A2A2D"/>
              </a:solidFill>
              <a:latin typeface="Arial"/>
              <a:ea typeface="Arial"/>
              <a:cs typeface="Arial"/>
              <a:sym typeface="Arial"/>
            </a:endParaRPr>
          </a:p>
          <a:p>
            <a:pPr marL="0" marR="0" lvl="0" indent="0" algn="l" rtl="0">
              <a:lnSpc>
                <a:spcPct val="70000"/>
              </a:lnSpc>
              <a:spcBef>
                <a:spcPts val="0"/>
              </a:spcBef>
              <a:spcAft>
                <a:spcPts val="0"/>
              </a:spcAft>
              <a:buNone/>
            </a:pPr>
            <a:endParaRPr sz="2000">
              <a:solidFill>
                <a:schemeClr val="dk1"/>
              </a:solidFill>
            </a:endParaRPr>
          </a:p>
          <a:p>
            <a:pPr marL="0" marR="0" lvl="0" indent="0" algn="l" rtl="0">
              <a:lnSpc>
                <a:spcPct val="70000"/>
              </a:lnSpc>
              <a:spcBef>
                <a:spcPts val="0"/>
              </a:spcBef>
              <a:spcAft>
                <a:spcPts val="0"/>
              </a:spcAft>
              <a:buNone/>
            </a:pPr>
            <a:r>
              <a:rPr lang="en-US" sz="2000" cap="none">
                <a:solidFill>
                  <a:schemeClr val="dk1"/>
                </a:solidFill>
                <a:latin typeface="Arial"/>
                <a:ea typeface="Arial"/>
                <a:cs typeface="Arial"/>
                <a:sym typeface="Arial"/>
              </a:rPr>
              <a:t>VÄESTÖRYHMIEN VÄLISEN </a:t>
            </a:r>
            <a:r>
              <a:rPr lang="en-US" sz="2000">
                <a:solidFill>
                  <a:schemeClr val="dk1"/>
                </a:solidFill>
              </a:rPr>
              <a:t>K</a:t>
            </a:r>
            <a:r>
              <a:rPr lang="en-US" sz="2000" cap="none">
                <a:solidFill>
                  <a:schemeClr val="dk1"/>
                </a:solidFill>
                <a:latin typeface="Arial"/>
                <a:ea typeface="Arial"/>
                <a:cs typeface="Arial"/>
                <a:sym typeface="Arial"/>
              </a:rPr>
              <a:t>ONFLIKTIN SOVITTELUSTA</a:t>
            </a:r>
            <a:endParaRPr sz="2000" b="1" i="0" u="none" strike="noStrike" cap="none">
              <a:solidFill>
                <a:srgbClr val="2A2A2D"/>
              </a:solidFill>
              <a:latin typeface="Arial"/>
              <a:ea typeface="Arial"/>
              <a:cs typeface="Arial"/>
              <a:sym typeface="Arial"/>
            </a:endParaRPr>
          </a:p>
        </p:txBody>
      </p:sp>
      <p:sp>
        <p:nvSpPr>
          <p:cNvPr id="262" name="Shape 262"/>
          <p:cNvSpPr/>
          <p:nvPr/>
        </p:nvSpPr>
        <p:spPr>
          <a:xfrm>
            <a:off x="1398561" y="2343272"/>
            <a:ext cx="897680" cy="719169"/>
          </a:xfrm>
          <a:prstGeom prst="rect">
            <a:avLst/>
          </a:prstGeom>
          <a:noFill/>
          <a:ln>
            <a:noFill/>
          </a:ln>
        </p:spPr>
        <p:txBody>
          <a:bodyPr spcFirstLastPara="1" wrap="square" lIns="25375" tIns="25375" rIns="25375" bIns="25375" anchor="ctr" anchorCtr="0">
            <a:noAutofit/>
          </a:bodyPr>
          <a:lstStyle/>
          <a:p>
            <a:pPr marL="0" marR="0" lvl="0" indent="0" algn="l" rtl="0">
              <a:lnSpc>
                <a:spcPct val="70000"/>
              </a:lnSpc>
              <a:spcBef>
                <a:spcPts val="0"/>
              </a:spcBef>
              <a:spcAft>
                <a:spcPts val="0"/>
              </a:spcAft>
              <a:buClr>
                <a:srgbClr val="DADADA"/>
              </a:buClr>
              <a:buSzPts val="6200"/>
              <a:buFont typeface="Arial"/>
              <a:buNone/>
            </a:pPr>
            <a:endParaRPr sz="6200" b="1" i="0" u="none" strike="noStrike" cap="none">
              <a:solidFill>
                <a:srgbClr val="DADADA"/>
              </a:solidFill>
              <a:latin typeface="Arial"/>
              <a:ea typeface="Arial"/>
              <a:cs typeface="Arial"/>
              <a:sym typeface="Arial"/>
            </a:endParaRPr>
          </a:p>
        </p:txBody>
      </p:sp>
      <p:sp>
        <p:nvSpPr>
          <p:cNvPr id="263" name="Shape 263"/>
          <p:cNvSpPr txBox="1"/>
          <p:nvPr/>
        </p:nvSpPr>
        <p:spPr>
          <a:xfrm>
            <a:off x="1502847" y="2634939"/>
            <a:ext cx="202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D47"/>
              </a:buClr>
              <a:buSzPts val="1800"/>
              <a:buFont typeface="Arial"/>
              <a:buNone/>
            </a:pPr>
            <a:r>
              <a:rPr lang="en-US" sz="1800" b="1">
                <a:solidFill>
                  <a:srgbClr val="333D47"/>
                </a:solidFill>
                <a:latin typeface="Arial"/>
                <a:ea typeface="Arial"/>
                <a:cs typeface="Arial"/>
                <a:sym typeface="Arial"/>
              </a:rPr>
              <a:t>Tavoite</a:t>
            </a:r>
            <a:endParaRPr sz="1800" b="1" i="0" u="none" strike="noStrike" cap="none">
              <a:solidFill>
                <a:srgbClr val="333D47"/>
              </a:solidFill>
              <a:latin typeface="Arial"/>
              <a:ea typeface="Arial"/>
              <a:cs typeface="Arial"/>
              <a:sym typeface="Arial"/>
            </a:endParaRPr>
          </a:p>
        </p:txBody>
      </p:sp>
      <p:cxnSp>
        <p:nvCxnSpPr>
          <p:cNvPr id="264" name="Shape 264"/>
          <p:cNvCxnSpPr/>
          <p:nvPr/>
        </p:nvCxnSpPr>
        <p:spPr>
          <a:xfrm>
            <a:off x="1411790" y="3069447"/>
            <a:ext cx="2636401" cy="0"/>
          </a:xfrm>
          <a:prstGeom prst="straightConnector1">
            <a:avLst/>
          </a:prstGeom>
          <a:noFill/>
          <a:ln w="9525" cap="flat" cmpd="sng">
            <a:solidFill>
              <a:srgbClr val="B6B6B6"/>
            </a:solidFill>
            <a:prstDash val="solid"/>
            <a:miter lim="800000"/>
            <a:headEnd type="none" w="sm" len="sm"/>
            <a:tailEnd type="none" w="sm" len="sm"/>
          </a:ln>
        </p:spPr>
      </p:cxnSp>
      <p:sp>
        <p:nvSpPr>
          <p:cNvPr id="265" name="Shape 265"/>
          <p:cNvSpPr/>
          <p:nvPr/>
        </p:nvSpPr>
        <p:spPr>
          <a:xfrm>
            <a:off x="1398561" y="3134630"/>
            <a:ext cx="3218477" cy="1131079"/>
          </a:xfrm>
          <a:prstGeom prst="rect">
            <a:avLst/>
          </a:prstGeom>
          <a:noFill/>
          <a:ln>
            <a:noFill/>
          </a:ln>
        </p:spPr>
        <p:txBody>
          <a:bodyPr spcFirstLastPara="1" wrap="square" lIns="22850" tIns="45700" rIns="22850" bIns="45700" anchor="t" anchorCtr="0">
            <a:noAutofit/>
          </a:bodyPr>
          <a:lstStyle/>
          <a:p>
            <a:pPr marL="0" marR="0" lvl="0" indent="0" algn="l" rtl="0">
              <a:spcBef>
                <a:spcPts val="0"/>
              </a:spcBef>
              <a:spcAft>
                <a:spcPts val="0"/>
              </a:spcAft>
              <a:buNone/>
            </a:pPr>
            <a:r>
              <a:rPr lang="en-US" sz="1350">
                <a:solidFill>
                  <a:srgbClr val="94999F"/>
                </a:solidFill>
                <a:latin typeface="Calibri"/>
                <a:ea typeface="Calibri"/>
                <a:cs typeface="Calibri"/>
                <a:sym typeface="Calibri"/>
              </a:rPr>
              <a:t>Kuvata väestöryhmien välisen konfliktin sovitteluprosessi, jotta tulevaisuudessa viranomaiset ja muut toimijat osaisivat käyttää sovittelua paremmin yhtenä työkaluna</a:t>
            </a:r>
            <a:r>
              <a:rPr lang="en-US" sz="1350" b="0" i="0" u="none" strike="noStrike" cap="none">
                <a:solidFill>
                  <a:srgbClr val="94999F"/>
                </a:solidFill>
                <a:latin typeface="Calibri"/>
                <a:ea typeface="Calibri"/>
                <a:cs typeface="Calibri"/>
                <a:sym typeface="Calibri"/>
              </a:rPr>
              <a:t>.</a:t>
            </a:r>
            <a:endParaRPr sz="1350" b="0" i="0" u="none" strike="noStrike" cap="none">
              <a:solidFill>
                <a:srgbClr val="94999F"/>
              </a:solidFill>
              <a:latin typeface="Calibri"/>
              <a:ea typeface="Calibri"/>
              <a:cs typeface="Calibri"/>
              <a:sym typeface="Calibri"/>
            </a:endParaRPr>
          </a:p>
        </p:txBody>
      </p:sp>
      <p:sp>
        <p:nvSpPr>
          <p:cNvPr id="266" name="Shape 266"/>
          <p:cNvSpPr/>
          <p:nvPr/>
        </p:nvSpPr>
        <p:spPr>
          <a:xfrm>
            <a:off x="4824874" y="2343272"/>
            <a:ext cx="897680" cy="719169"/>
          </a:xfrm>
          <a:prstGeom prst="rect">
            <a:avLst/>
          </a:prstGeom>
          <a:noFill/>
          <a:ln>
            <a:noFill/>
          </a:ln>
        </p:spPr>
        <p:txBody>
          <a:bodyPr spcFirstLastPara="1" wrap="square" lIns="25375" tIns="25375" rIns="25375" bIns="25375" anchor="ctr" anchorCtr="0">
            <a:noAutofit/>
          </a:bodyPr>
          <a:lstStyle/>
          <a:p>
            <a:pPr marL="0" marR="0" lvl="0" indent="0" algn="l" rtl="0">
              <a:lnSpc>
                <a:spcPct val="70000"/>
              </a:lnSpc>
              <a:spcBef>
                <a:spcPts val="0"/>
              </a:spcBef>
              <a:spcAft>
                <a:spcPts val="0"/>
              </a:spcAft>
              <a:buClr>
                <a:srgbClr val="DADADA"/>
              </a:buClr>
              <a:buSzPts val="6200"/>
              <a:buFont typeface="Arial"/>
              <a:buNone/>
            </a:pPr>
            <a:endParaRPr sz="6200" b="1" i="0" u="none" strike="noStrike" cap="none">
              <a:solidFill>
                <a:srgbClr val="DADADA"/>
              </a:solidFill>
              <a:latin typeface="Arial"/>
              <a:ea typeface="Arial"/>
              <a:cs typeface="Arial"/>
              <a:sym typeface="Arial"/>
            </a:endParaRPr>
          </a:p>
        </p:txBody>
      </p:sp>
      <p:sp>
        <p:nvSpPr>
          <p:cNvPr id="267" name="Shape 267"/>
          <p:cNvSpPr txBox="1"/>
          <p:nvPr/>
        </p:nvSpPr>
        <p:spPr>
          <a:xfrm>
            <a:off x="4947154" y="2584789"/>
            <a:ext cx="1831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D47"/>
              </a:buClr>
              <a:buSzPts val="1800"/>
              <a:buFont typeface="Arial"/>
              <a:buNone/>
            </a:pPr>
            <a:r>
              <a:rPr lang="en-US" sz="1800" b="1">
                <a:solidFill>
                  <a:srgbClr val="333D47"/>
                </a:solidFill>
                <a:latin typeface="Arial"/>
                <a:ea typeface="Arial"/>
                <a:cs typeface="Arial"/>
                <a:sym typeface="Arial"/>
              </a:rPr>
              <a:t>Haastattelut</a:t>
            </a:r>
            <a:endParaRPr sz="1800" b="1" i="0" u="none" strike="noStrike" cap="none">
              <a:solidFill>
                <a:srgbClr val="333D47"/>
              </a:solidFill>
              <a:latin typeface="Arial"/>
              <a:ea typeface="Arial"/>
              <a:cs typeface="Arial"/>
              <a:sym typeface="Arial"/>
            </a:endParaRPr>
          </a:p>
        </p:txBody>
      </p:sp>
      <p:cxnSp>
        <p:nvCxnSpPr>
          <p:cNvPr id="268" name="Shape 268"/>
          <p:cNvCxnSpPr/>
          <p:nvPr/>
        </p:nvCxnSpPr>
        <p:spPr>
          <a:xfrm>
            <a:off x="4838103" y="3069447"/>
            <a:ext cx="2636401" cy="0"/>
          </a:xfrm>
          <a:prstGeom prst="straightConnector1">
            <a:avLst/>
          </a:prstGeom>
          <a:noFill/>
          <a:ln w="9525" cap="flat" cmpd="sng">
            <a:solidFill>
              <a:srgbClr val="B6B6B6"/>
            </a:solidFill>
            <a:prstDash val="solid"/>
            <a:miter lim="800000"/>
            <a:headEnd type="none" w="sm" len="sm"/>
            <a:tailEnd type="none" w="sm" len="sm"/>
          </a:ln>
        </p:spPr>
      </p:cxnSp>
      <p:sp>
        <p:nvSpPr>
          <p:cNvPr id="269" name="Shape 269"/>
          <p:cNvSpPr/>
          <p:nvPr/>
        </p:nvSpPr>
        <p:spPr>
          <a:xfrm>
            <a:off x="4824874" y="3184779"/>
            <a:ext cx="2649630" cy="1131079"/>
          </a:xfrm>
          <a:prstGeom prst="rect">
            <a:avLst/>
          </a:prstGeom>
          <a:noFill/>
          <a:ln>
            <a:noFill/>
          </a:ln>
        </p:spPr>
        <p:txBody>
          <a:bodyPr spcFirstLastPara="1" wrap="square" lIns="22850" tIns="45700" rIns="22850" bIns="45700" anchor="t" anchorCtr="0">
            <a:noAutofit/>
          </a:bodyPr>
          <a:lstStyle/>
          <a:p>
            <a:pPr marL="0" marR="0" lvl="0" indent="0" algn="l" rtl="0">
              <a:spcBef>
                <a:spcPts val="0"/>
              </a:spcBef>
              <a:spcAft>
                <a:spcPts val="0"/>
              </a:spcAft>
              <a:buNone/>
            </a:pPr>
            <a:r>
              <a:rPr lang="en-US" sz="1350">
                <a:solidFill>
                  <a:srgbClr val="94999F"/>
                </a:solidFill>
                <a:latin typeface="Calibri"/>
                <a:ea typeface="Calibri"/>
                <a:cs typeface="Calibri"/>
                <a:sym typeface="Calibri"/>
              </a:rPr>
              <a:t>poliisin edustaja, nuorisotyön edustaja, maahanmuuttajanuorten asumisyksikön edustajat (2 henkilöä), asianosaiset (3 henkilöä), sovittelijat (2 henkilöä) ja yksityisen taho</a:t>
            </a:r>
            <a:r>
              <a:rPr lang="en-US" sz="1350" b="0" i="0" u="none" strike="noStrike" cap="none">
                <a:solidFill>
                  <a:srgbClr val="94999F"/>
                </a:solidFill>
                <a:latin typeface="Calibri"/>
                <a:ea typeface="Calibri"/>
                <a:cs typeface="Calibri"/>
                <a:sym typeface="Calibri"/>
              </a:rPr>
              <a:t>.</a:t>
            </a:r>
            <a:endParaRPr sz="1350" b="0" i="0" u="none" strike="noStrike" cap="none">
              <a:solidFill>
                <a:srgbClr val="94999F"/>
              </a:solidFill>
              <a:latin typeface="Calibri"/>
              <a:ea typeface="Calibri"/>
              <a:cs typeface="Calibri"/>
              <a:sym typeface="Calibri"/>
            </a:endParaRPr>
          </a:p>
        </p:txBody>
      </p:sp>
      <p:sp>
        <p:nvSpPr>
          <p:cNvPr id="270" name="Shape 270"/>
          <p:cNvSpPr/>
          <p:nvPr/>
        </p:nvSpPr>
        <p:spPr>
          <a:xfrm>
            <a:off x="8194055" y="2234922"/>
            <a:ext cx="897600" cy="719100"/>
          </a:xfrm>
          <a:prstGeom prst="rect">
            <a:avLst/>
          </a:prstGeom>
          <a:noFill/>
          <a:ln>
            <a:noFill/>
          </a:ln>
        </p:spPr>
        <p:txBody>
          <a:bodyPr spcFirstLastPara="1" wrap="square" lIns="25375" tIns="25375" rIns="25375" bIns="25375" anchor="ctr" anchorCtr="0">
            <a:noAutofit/>
          </a:bodyPr>
          <a:lstStyle/>
          <a:p>
            <a:pPr marL="0" marR="0" lvl="0" indent="0" algn="l" rtl="0">
              <a:lnSpc>
                <a:spcPct val="70000"/>
              </a:lnSpc>
              <a:spcBef>
                <a:spcPts val="0"/>
              </a:spcBef>
              <a:spcAft>
                <a:spcPts val="0"/>
              </a:spcAft>
              <a:buClr>
                <a:srgbClr val="DADADA"/>
              </a:buClr>
              <a:buSzPts val="6200"/>
              <a:buFont typeface="Arial"/>
              <a:buNone/>
            </a:pPr>
            <a:endParaRPr sz="6200" b="1" i="0" u="none" strike="noStrike" cap="none">
              <a:solidFill>
                <a:srgbClr val="DADADA"/>
              </a:solidFill>
              <a:latin typeface="Arial"/>
              <a:ea typeface="Arial"/>
              <a:cs typeface="Arial"/>
              <a:sym typeface="Arial"/>
            </a:endParaRPr>
          </a:p>
        </p:txBody>
      </p:sp>
      <p:sp>
        <p:nvSpPr>
          <p:cNvPr id="271" name="Shape 271"/>
          <p:cNvSpPr txBox="1"/>
          <p:nvPr/>
        </p:nvSpPr>
        <p:spPr>
          <a:xfrm>
            <a:off x="8251185" y="2634939"/>
            <a:ext cx="1831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D47"/>
              </a:buClr>
              <a:buSzPts val="1800"/>
              <a:buFont typeface="Arial"/>
              <a:buNone/>
            </a:pPr>
            <a:r>
              <a:rPr lang="en-US" sz="1800" b="1" i="0" u="none" strike="noStrike" cap="none">
                <a:solidFill>
                  <a:srgbClr val="333D47"/>
                </a:solidFill>
                <a:latin typeface="Arial"/>
                <a:ea typeface="Arial"/>
                <a:cs typeface="Arial"/>
                <a:sym typeface="Arial"/>
              </a:rPr>
              <a:t>Analyysi</a:t>
            </a:r>
            <a:endParaRPr sz="1800" b="1" i="0" u="none" strike="noStrike" cap="none">
              <a:solidFill>
                <a:srgbClr val="333D47"/>
              </a:solidFill>
              <a:latin typeface="Arial"/>
              <a:ea typeface="Arial"/>
              <a:cs typeface="Arial"/>
              <a:sym typeface="Arial"/>
            </a:endParaRPr>
          </a:p>
        </p:txBody>
      </p:sp>
      <p:cxnSp>
        <p:nvCxnSpPr>
          <p:cNvPr id="272" name="Shape 272"/>
          <p:cNvCxnSpPr/>
          <p:nvPr/>
        </p:nvCxnSpPr>
        <p:spPr>
          <a:xfrm>
            <a:off x="8207284" y="3069447"/>
            <a:ext cx="2636401" cy="0"/>
          </a:xfrm>
          <a:prstGeom prst="straightConnector1">
            <a:avLst/>
          </a:prstGeom>
          <a:noFill/>
          <a:ln w="9525" cap="flat" cmpd="sng">
            <a:solidFill>
              <a:srgbClr val="B6B6B6"/>
            </a:solidFill>
            <a:prstDash val="solid"/>
            <a:miter lim="800000"/>
            <a:headEnd type="none" w="sm" len="sm"/>
            <a:tailEnd type="none" w="sm" len="sm"/>
          </a:ln>
        </p:spPr>
      </p:cxnSp>
      <p:sp>
        <p:nvSpPr>
          <p:cNvPr id="273" name="Shape 273"/>
          <p:cNvSpPr/>
          <p:nvPr/>
        </p:nvSpPr>
        <p:spPr>
          <a:xfrm>
            <a:off x="8194055" y="3254591"/>
            <a:ext cx="2649630" cy="507831"/>
          </a:xfrm>
          <a:prstGeom prst="rect">
            <a:avLst/>
          </a:prstGeom>
          <a:noFill/>
          <a:ln>
            <a:noFill/>
          </a:ln>
        </p:spPr>
        <p:txBody>
          <a:bodyPr spcFirstLastPara="1" wrap="square" lIns="22850" tIns="45700" rIns="22850" bIns="45700" anchor="t" anchorCtr="0">
            <a:noAutofit/>
          </a:bodyPr>
          <a:lstStyle/>
          <a:p>
            <a:pPr marL="0" marR="0" lvl="0" indent="0" algn="l" rtl="0">
              <a:spcBef>
                <a:spcPts val="0"/>
              </a:spcBef>
              <a:spcAft>
                <a:spcPts val="0"/>
              </a:spcAft>
              <a:buNone/>
            </a:pPr>
            <a:r>
              <a:rPr lang="en-US" sz="1350">
                <a:solidFill>
                  <a:srgbClr val="94999F"/>
                </a:solidFill>
                <a:latin typeface="Calibri"/>
                <a:ea typeface="Calibri"/>
                <a:cs typeface="Calibri"/>
                <a:sym typeface="Calibri"/>
              </a:rPr>
              <a:t>Aineistolähtöisesti teemoitellen. Anonymisointi.</a:t>
            </a:r>
            <a:endParaRPr sz="1350">
              <a:solidFill>
                <a:srgbClr val="94999F"/>
              </a:solidFill>
              <a:latin typeface="Calibri"/>
              <a:ea typeface="Calibri"/>
              <a:cs typeface="Calibri"/>
              <a:sym typeface="Calibri"/>
            </a:endParaRPr>
          </a:p>
        </p:txBody>
      </p:sp>
      <p:pic>
        <p:nvPicPr>
          <p:cNvPr id="274" name="Shape 274"/>
          <p:cNvPicPr preferRelativeResize="0">
            <a:picLocks noGrp="1"/>
          </p:cNvPicPr>
          <p:nvPr>
            <p:ph type="pic" idx="2"/>
          </p:nvPr>
        </p:nvPicPr>
        <p:blipFill rotWithShape="1">
          <a:blip r:embed="rId3">
            <a:alphaModFix/>
          </a:blip>
          <a:srcRect t="27391" b="27391"/>
          <a:stretch/>
        </p:blipFill>
        <p:spPr>
          <a:xfrm>
            <a:off x="0" y="4484633"/>
            <a:ext cx="12192000" cy="23733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3F3F3F"/>
        </a:solidFill>
        <a:effectLst/>
      </p:bgPr>
    </p:bg>
    <p:spTree>
      <p:nvGrpSpPr>
        <p:cNvPr id="1" name="Shape 279"/>
        <p:cNvGrpSpPr/>
        <p:nvPr/>
      </p:nvGrpSpPr>
      <p:grpSpPr>
        <a:xfrm>
          <a:off x="0" y="0"/>
          <a:ext cx="0" cy="0"/>
          <a:chOff x="0" y="0"/>
          <a:chExt cx="0" cy="0"/>
        </a:xfrm>
      </p:grpSpPr>
      <p:sp>
        <p:nvSpPr>
          <p:cNvPr id="280" name="Shape 2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3</a:t>
            </a:fld>
            <a:endParaRPr sz="1200" b="0" i="0" u="none" strike="noStrike" cap="none">
              <a:solidFill>
                <a:srgbClr val="888888"/>
              </a:solidFill>
              <a:latin typeface="Calibri"/>
              <a:ea typeface="Calibri"/>
              <a:cs typeface="Calibri"/>
              <a:sym typeface="Calibri"/>
            </a:endParaRPr>
          </a:p>
        </p:txBody>
      </p:sp>
      <p:grpSp>
        <p:nvGrpSpPr>
          <p:cNvPr id="281" name="Shape 281"/>
          <p:cNvGrpSpPr/>
          <p:nvPr/>
        </p:nvGrpSpPr>
        <p:grpSpPr>
          <a:xfrm>
            <a:off x="3243728" y="3167078"/>
            <a:ext cx="1967395" cy="942234"/>
            <a:chOff x="5034996" y="4220590"/>
            <a:chExt cx="2177785" cy="1042994"/>
          </a:xfrm>
        </p:grpSpPr>
        <p:grpSp>
          <p:nvGrpSpPr>
            <p:cNvPr id="282" name="Shape 282"/>
            <p:cNvGrpSpPr/>
            <p:nvPr/>
          </p:nvGrpSpPr>
          <p:grpSpPr>
            <a:xfrm>
              <a:off x="5034996" y="4236643"/>
              <a:ext cx="1146641" cy="1026941"/>
              <a:chOff x="2886936" y="2332283"/>
              <a:chExt cx="1146641" cy="1026941"/>
            </a:xfrm>
          </p:grpSpPr>
          <p:sp>
            <p:nvSpPr>
              <p:cNvPr id="283" name="Shape 283"/>
              <p:cNvSpPr/>
              <p:nvPr/>
            </p:nvSpPr>
            <p:spPr>
              <a:xfrm>
                <a:off x="3006636" y="2332283"/>
                <a:ext cx="1026941" cy="1026941"/>
              </a:xfrm>
              <a:prstGeom prst="blockArc">
                <a:avLst>
                  <a:gd name="adj1" fmla="val 16202709"/>
                  <a:gd name="adj2" fmla="val 144899"/>
                  <a:gd name="adj3" fmla="val 13755"/>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84" name="Shape 284"/>
              <p:cNvSpPr/>
              <p:nvPr/>
            </p:nvSpPr>
            <p:spPr>
              <a:xfrm>
                <a:off x="2886936" y="2332283"/>
                <a:ext cx="65474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nvGrpSpPr>
            <p:cNvPr id="285" name="Shape 285"/>
            <p:cNvGrpSpPr/>
            <p:nvPr/>
          </p:nvGrpSpPr>
          <p:grpSpPr>
            <a:xfrm>
              <a:off x="6039393" y="4220590"/>
              <a:ext cx="1173388" cy="1026941"/>
              <a:chOff x="6550938" y="3997627"/>
              <a:chExt cx="1173388" cy="1026941"/>
            </a:xfrm>
          </p:grpSpPr>
          <p:sp>
            <p:nvSpPr>
              <p:cNvPr id="286" name="Shape 286"/>
              <p:cNvSpPr/>
              <p:nvPr/>
            </p:nvSpPr>
            <p:spPr>
              <a:xfrm rot="10800000">
                <a:off x="6550938" y="3997627"/>
                <a:ext cx="1026941" cy="1026941"/>
              </a:xfrm>
              <a:prstGeom prst="blockArc">
                <a:avLst>
                  <a:gd name="adj1" fmla="val 1597244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87" name="Shape 287"/>
              <p:cNvSpPr/>
              <p:nvPr/>
            </p:nvSpPr>
            <p:spPr>
              <a:xfrm rot="10800000">
                <a:off x="7069579" y="4881844"/>
                <a:ext cx="65474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grpSp>
        <p:nvGrpSpPr>
          <p:cNvPr id="288" name="Shape 288"/>
          <p:cNvGrpSpPr/>
          <p:nvPr/>
        </p:nvGrpSpPr>
        <p:grpSpPr>
          <a:xfrm>
            <a:off x="7847701" y="2460217"/>
            <a:ext cx="1164121" cy="1055305"/>
            <a:chOff x="9019242" y="3239883"/>
            <a:chExt cx="1288611" cy="1168157"/>
          </a:xfrm>
        </p:grpSpPr>
        <p:sp>
          <p:nvSpPr>
            <p:cNvPr id="289" name="Shape 289"/>
            <p:cNvSpPr/>
            <p:nvPr/>
          </p:nvSpPr>
          <p:spPr>
            <a:xfrm>
              <a:off x="10008643" y="3982882"/>
              <a:ext cx="299210" cy="425158"/>
            </a:xfrm>
            <a:prstGeom prst="chevron">
              <a:avLst>
                <a:gd name="adj" fmla="val 4134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nvGrpSpPr>
            <p:cNvPr id="290" name="Shape 290"/>
            <p:cNvGrpSpPr/>
            <p:nvPr/>
          </p:nvGrpSpPr>
          <p:grpSpPr>
            <a:xfrm rot="10800000">
              <a:off x="9019242" y="3239883"/>
              <a:ext cx="1163337" cy="1026942"/>
              <a:chOff x="2877129" y="2332282"/>
              <a:chExt cx="1163337" cy="1026942"/>
            </a:xfrm>
          </p:grpSpPr>
          <p:sp>
            <p:nvSpPr>
              <p:cNvPr id="291" name="Shape 291"/>
              <p:cNvSpPr/>
              <p:nvPr/>
            </p:nvSpPr>
            <p:spPr>
              <a:xfrm>
                <a:off x="3013524" y="2332283"/>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92" name="Shape 292"/>
              <p:cNvSpPr/>
              <p:nvPr/>
            </p:nvSpPr>
            <p:spPr>
              <a:xfrm>
                <a:off x="2877129" y="2332282"/>
                <a:ext cx="654746"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93" name="Shape 293"/>
              <p:cNvSpPr/>
              <p:nvPr/>
            </p:nvSpPr>
            <p:spPr>
              <a:xfrm rot="5400000">
                <a:off x="3738175" y="2995359"/>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sp>
        <p:nvSpPr>
          <p:cNvPr id="294" name="Shape 294"/>
          <p:cNvSpPr/>
          <p:nvPr/>
        </p:nvSpPr>
        <p:spPr>
          <a:xfrm rot="10800000" flipH="1">
            <a:off x="4709545" y="3150265"/>
            <a:ext cx="927731" cy="92773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95" name="Shape 295"/>
          <p:cNvSpPr/>
          <p:nvPr/>
        </p:nvSpPr>
        <p:spPr>
          <a:xfrm rot="5400000">
            <a:off x="5109831" y="3097343"/>
            <a:ext cx="911195" cy="128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nvGrpSpPr>
          <p:cNvPr id="296" name="Shape 296"/>
          <p:cNvGrpSpPr/>
          <p:nvPr/>
        </p:nvGrpSpPr>
        <p:grpSpPr>
          <a:xfrm>
            <a:off x="1046232" y="1566576"/>
            <a:ext cx="927732" cy="927731"/>
            <a:chOff x="3013524" y="2332283"/>
            <a:chExt cx="1026942" cy="1026941"/>
          </a:xfrm>
        </p:grpSpPr>
        <p:sp>
          <p:nvSpPr>
            <p:cNvPr id="297" name="Shape 297"/>
            <p:cNvSpPr/>
            <p:nvPr/>
          </p:nvSpPr>
          <p:spPr>
            <a:xfrm>
              <a:off x="3013524" y="2332283"/>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98" name="Shape 298"/>
            <p:cNvSpPr/>
            <p:nvPr/>
          </p:nvSpPr>
          <p:spPr>
            <a:xfrm>
              <a:off x="3276531" y="2332283"/>
              <a:ext cx="255346"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299" name="Shape 299"/>
            <p:cNvSpPr/>
            <p:nvPr/>
          </p:nvSpPr>
          <p:spPr>
            <a:xfrm rot="5400000">
              <a:off x="3738175" y="2998523"/>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nvGrpSpPr>
          <p:cNvPr id="300" name="Shape 300"/>
          <p:cNvGrpSpPr/>
          <p:nvPr/>
        </p:nvGrpSpPr>
        <p:grpSpPr>
          <a:xfrm rot="10800000">
            <a:off x="1845463" y="2363016"/>
            <a:ext cx="1050950" cy="927731"/>
            <a:chOff x="2877129" y="2332283"/>
            <a:chExt cx="1163337" cy="1026941"/>
          </a:xfrm>
        </p:grpSpPr>
        <p:sp>
          <p:nvSpPr>
            <p:cNvPr id="301" name="Shape 301"/>
            <p:cNvSpPr/>
            <p:nvPr/>
          </p:nvSpPr>
          <p:spPr>
            <a:xfrm>
              <a:off x="3013524" y="2332283"/>
              <a:ext cx="1026941" cy="1026941"/>
            </a:xfrm>
            <a:prstGeom prst="blockArc">
              <a:avLst>
                <a:gd name="adj1" fmla="val 15760418"/>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02" name="Shape 302"/>
            <p:cNvSpPr/>
            <p:nvPr/>
          </p:nvSpPr>
          <p:spPr>
            <a:xfrm>
              <a:off x="2877129" y="2332283"/>
              <a:ext cx="65474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03" name="Shape 303"/>
            <p:cNvSpPr/>
            <p:nvPr/>
          </p:nvSpPr>
          <p:spPr>
            <a:xfrm rot="5400000">
              <a:off x="3738175" y="2995359"/>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nvGrpSpPr>
          <p:cNvPr id="304" name="Shape 304"/>
          <p:cNvGrpSpPr/>
          <p:nvPr/>
        </p:nvGrpSpPr>
        <p:grpSpPr>
          <a:xfrm>
            <a:off x="5495426" y="1583543"/>
            <a:ext cx="927937" cy="1159516"/>
            <a:chOff x="6317782" y="2346350"/>
            <a:chExt cx="1027168" cy="1283514"/>
          </a:xfrm>
        </p:grpSpPr>
        <p:sp>
          <p:nvSpPr>
            <p:cNvPr id="305" name="Shape 305"/>
            <p:cNvSpPr/>
            <p:nvPr/>
          </p:nvSpPr>
          <p:spPr>
            <a:xfrm>
              <a:off x="6816164" y="2347294"/>
              <a:ext cx="528773"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nvGrpSpPr>
            <p:cNvPr id="306" name="Shape 306"/>
            <p:cNvGrpSpPr/>
            <p:nvPr/>
          </p:nvGrpSpPr>
          <p:grpSpPr>
            <a:xfrm>
              <a:off x="6317782" y="2346350"/>
              <a:ext cx="1027168" cy="1283514"/>
              <a:chOff x="2366311" y="2332283"/>
              <a:chExt cx="1027168" cy="1283514"/>
            </a:xfrm>
          </p:grpSpPr>
          <p:sp>
            <p:nvSpPr>
              <p:cNvPr id="307" name="Shape 307"/>
              <p:cNvSpPr/>
              <p:nvPr/>
            </p:nvSpPr>
            <p:spPr>
              <a:xfrm flipH="1">
                <a:off x="2366537" y="2332283"/>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08" name="Shape 308"/>
              <p:cNvSpPr/>
              <p:nvPr/>
            </p:nvSpPr>
            <p:spPr>
              <a:xfrm rot="5400000">
                <a:off x="2047490" y="3157776"/>
                <a:ext cx="776841" cy="139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grpSp>
        <p:nvGrpSpPr>
          <p:cNvPr id="309" name="Shape 309"/>
          <p:cNvGrpSpPr/>
          <p:nvPr/>
        </p:nvGrpSpPr>
        <p:grpSpPr>
          <a:xfrm>
            <a:off x="6426119" y="1574079"/>
            <a:ext cx="1434896" cy="927731"/>
            <a:chOff x="7571935" y="2346350"/>
            <a:chExt cx="1588341" cy="1026941"/>
          </a:xfrm>
        </p:grpSpPr>
        <p:grpSp>
          <p:nvGrpSpPr>
            <p:cNvPr id="310" name="Shape 310"/>
            <p:cNvGrpSpPr/>
            <p:nvPr/>
          </p:nvGrpSpPr>
          <p:grpSpPr>
            <a:xfrm>
              <a:off x="7571935" y="2346350"/>
              <a:ext cx="1588340" cy="1026941"/>
              <a:chOff x="7571935" y="2346350"/>
              <a:chExt cx="1588340" cy="1026941"/>
            </a:xfrm>
          </p:grpSpPr>
          <p:sp>
            <p:nvSpPr>
              <p:cNvPr id="311" name="Shape 311"/>
              <p:cNvSpPr/>
              <p:nvPr/>
            </p:nvSpPr>
            <p:spPr>
              <a:xfrm>
                <a:off x="7571935" y="2346350"/>
                <a:ext cx="1116400"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12" name="Shape 312"/>
              <p:cNvSpPr/>
              <p:nvPr/>
            </p:nvSpPr>
            <p:spPr>
              <a:xfrm>
                <a:off x="8133334" y="2346350"/>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sp>
          <p:nvSpPr>
            <p:cNvPr id="313" name="Shape 313"/>
            <p:cNvSpPr/>
            <p:nvPr/>
          </p:nvSpPr>
          <p:spPr>
            <a:xfrm rot="5400000">
              <a:off x="8857985" y="3012590"/>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nvGrpSpPr>
          <p:cNvPr id="314" name="Shape 314"/>
          <p:cNvGrpSpPr/>
          <p:nvPr/>
        </p:nvGrpSpPr>
        <p:grpSpPr>
          <a:xfrm>
            <a:off x="781823" y="1559800"/>
            <a:ext cx="979571" cy="1038609"/>
            <a:chOff x="1060437" y="2346350"/>
            <a:chExt cx="1084324" cy="1149676"/>
          </a:xfrm>
        </p:grpSpPr>
        <p:grpSp>
          <p:nvGrpSpPr>
            <p:cNvPr id="315" name="Shape 315"/>
            <p:cNvGrpSpPr/>
            <p:nvPr/>
          </p:nvGrpSpPr>
          <p:grpSpPr>
            <a:xfrm>
              <a:off x="1117818" y="2346350"/>
              <a:ext cx="1026943" cy="1026941"/>
              <a:chOff x="2366532" y="2332283"/>
              <a:chExt cx="1026943" cy="1026941"/>
            </a:xfrm>
          </p:grpSpPr>
          <p:sp>
            <p:nvSpPr>
              <p:cNvPr id="316" name="Shape 316"/>
              <p:cNvSpPr/>
              <p:nvPr/>
            </p:nvSpPr>
            <p:spPr>
              <a:xfrm flipH="1">
                <a:off x="2366534" y="2332283"/>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17" name="Shape 317"/>
              <p:cNvSpPr/>
              <p:nvPr/>
            </p:nvSpPr>
            <p:spPr>
              <a:xfrm rot="5400000">
                <a:off x="2206966" y="2998522"/>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sp>
          <p:nvSpPr>
            <p:cNvPr id="318" name="Shape 318"/>
            <p:cNvSpPr/>
            <p:nvPr/>
          </p:nvSpPr>
          <p:spPr>
            <a:xfrm>
              <a:off x="1060437" y="3239882"/>
              <a:ext cx="256144" cy="256144"/>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sp>
        <p:nvSpPr>
          <p:cNvPr id="319" name="Shape 319"/>
          <p:cNvSpPr/>
          <p:nvPr/>
        </p:nvSpPr>
        <p:spPr>
          <a:xfrm flipH="1">
            <a:off x="621094" y="2120815"/>
            <a:ext cx="585398" cy="585398"/>
          </a:xfrm>
          <a:prstGeom prst="ellipse">
            <a:avLst/>
          </a:prstGeom>
          <a:solidFill>
            <a:srgbClr val="FF0000"/>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1</a:t>
            </a:r>
            <a:endParaRPr/>
          </a:p>
        </p:txBody>
      </p:sp>
      <p:sp>
        <p:nvSpPr>
          <p:cNvPr id="320" name="Shape 320"/>
          <p:cNvSpPr/>
          <p:nvPr/>
        </p:nvSpPr>
        <p:spPr>
          <a:xfrm flipH="1">
            <a:off x="2907372" y="2930124"/>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2</a:t>
            </a:r>
            <a:endParaRPr/>
          </a:p>
        </p:txBody>
      </p:sp>
      <p:sp>
        <p:nvSpPr>
          <p:cNvPr id="321" name="Shape 321"/>
          <p:cNvSpPr/>
          <p:nvPr/>
        </p:nvSpPr>
        <p:spPr>
          <a:xfrm flipH="1">
            <a:off x="2942357" y="2936763"/>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a:solidFill>
                  <a:srgbClr val="FFFFFF"/>
                </a:solidFill>
                <a:latin typeface="Impact"/>
                <a:ea typeface="Impact"/>
                <a:cs typeface="Impact"/>
                <a:sym typeface="Impact"/>
              </a:rPr>
              <a:t>2</a:t>
            </a:r>
            <a:endParaRPr sz="2292" b="0" i="0" u="none" strike="noStrike" cap="none">
              <a:solidFill>
                <a:srgbClr val="FFFFFF"/>
              </a:solidFill>
              <a:latin typeface="Impact"/>
              <a:ea typeface="Impact"/>
              <a:cs typeface="Impact"/>
              <a:sym typeface="Impact"/>
            </a:endParaRPr>
          </a:p>
        </p:txBody>
      </p:sp>
      <p:sp>
        <p:nvSpPr>
          <p:cNvPr id="322" name="Shape 322"/>
          <p:cNvSpPr/>
          <p:nvPr/>
        </p:nvSpPr>
        <p:spPr>
          <a:xfrm flipH="1">
            <a:off x="4656866" y="3732950"/>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a:solidFill>
                  <a:srgbClr val="FFFFFF"/>
                </a:solidFill>
                <a:latin typeface="Impact"/>
                <a:ea typeface="Impact"/>
                <a:cs typeface="Impact"/>
                <a:sym typeface="Impact"/>
              </a:rPr>
              <a:t>3</a:t>
            </a:r>
            <a:endParaRPr sz="2292" b="0" i="0" u="none" strike="noStrike" cap="none">
              <a:solidFill>
                <a:srgbClr val="FFFFFF"/>
              </a:solidFill>
              <a:latin typeface="Impact"/>
              <a:ea typeface="Impact"/>
              <a:cs typeface="Impact"/>
              <a:sym typeface="Impact"/>
            </a:endParaRPr>
          </a:p>
        </p:txBody>
      </p:sp>
      <p:sp>
        <p:nvSpPr>
          <p:cNvPr id="323" name="Shape 323"/>
          <p:cNvSpPr/>
          <p:nvPr/>
        </p:nvSpPr>
        <p:spPr>
          <a:xfrm flipH="1">
            <a:off x="5519314" y="1457807"/>
            <a:ext cx="585398" cy="583460"/>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4</a:t>
            </a:r>
            <a:endParaRPr sz="2292" b="0" i="0" u="none" strike="noStrike" cap="none">
              <a:solidFill>
                <a:srgbClr val="FFFFFF"/>
              </a:solidFill>
              <a:latin typeface="Impact"/>
              <a:ea typeface="Impact"/>
              <a:cs typeface="Impact"/>
              <a:sym typeface="Impact"/>
            </a:endParaRPr>
          </a:p>
        </p:txBody>
      </p:sp>
      <p:sp>
        <p:nvSpPr>
          <p:cNvPr id="324" name="Shape 324"/>
          <p:cNvSpPr/>
          <p:nvPr/>
        </p:nvSpPr>
        <p:spPr>
          <a:xfrm flipH="1">
            <a:off x="7568316" y="2358858"/>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a:solidFill>
                  <a:srgbClr val="FFFFFF"/>
                </a:solidFill>
                <a:latin typeface="Impact"/>
                <a:ea typeface="Impact"/>
                <a:cs typeface="Impact"/>
                <a:sym typeface="Impact"/>
              </a:rPr>
              <a:t>5</a:t>
            </a:r>
            <a:endParaRPr sz="2292" b="0" i="0" u="none" strike="noStrike" cap="none">
              <a:solidFill>
                <a:srgbClr val="FFFFFF"/>
              </a:solidFill>
              <a:latin typeface="Impact"/>
              <a:ea typeface="Impact"/>
              <a:cs typeface="Impact"/>
              <a:sym typeface="Impact"/>
            </a:endParaRPr>
          </a:p>
        </p:txBody>
      </p:sp>
      <p:sp>
        <p:nvSpPr>
          <p:cNvPr id="325" name="Shape 325"/>
          <p:cNvSpPr txBox="1"/>
          <p:nvPr/>
        </p:nvSpPr>
        <p:spPr>
          <a:xfrm>
            <a:off x="268423" y="2840231"/>
            <a:ext cx="2391596" cy="79747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600"/>
              <a:buFont typeface="Arial"/>
              <a:buNone/>
            </a:pPr>
            <a:r>
              <a:rPr lang="en-US" sz="1600" b="1" i="0" u="none" strike="noStrike" cap="none">
                <a:solidFill>
                  <a:srgbClr val="FFFFFF"/>
                </a:solidFill>
                <a:latin typeface="Calibri"/>
                <a:ea typeface="Calibri"/>
                <a:cs typeface="Calibri"/>
                <a:sym typeface="Calibri"/>
              </a:rPr>
              <a:t>Konflikti</a:t>
            </a:r>
            <a:endParaRPr sz="1600" b="1" i="0" u="none" strike="noStrike" cap="none">
              <a:solidFill>
                <a:srgbClr val="FFFFFF"/>
              </a:solidFill>
              <a:latin typeface="Calibri"/>
              <a:ea typeface="Calibri"/>
              <a:cs typeface="Calibri"/>
              <a:sym typeface="Calibri"/>
            </a:endParaRPr>
          </a:p>
        </p:txBody>
      </p:sp>
      <p:sp>
        <p:nvSpPr>
          <p:cNvPr id="326" name="Shape 326"/>
          <p:cNvSpPr txBox="1"/>
          <p:nvPr/>
        </p:nvSpPr>
        <p:spPr>
          <a:xfrm>
            <a:off x="2715499" y="2435545"/>
            <a:ext cx="1674912" cy="8006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600"/>
              <a:buFont typeface="Arial"/>
              <a:buNone/>
            </a:pPr>
            <a:r>
              <a:rPr lang="en-US" sz="1600" b="1">
                <a:solidFill>
                  <a:srgbClr val="FFFFFF"/>
                </a:solidFill>
                <a:latin typeface="Calibri"/>
                <a:ea typeface="Calibri"/>
                <a:cs typeface="Calibri"/>
                <a:sym typeface="Calibri"/>
              </a:rPr>
              <a:t>Sovittelua ehdotetaan </a:t>
            </a:r>
            <a:endParaRPr sz="1600" b="1" i="0" u="none" strike="noStrike" cap="none">
              <a:solidFill>
                <a:srgbClr val="FFFFFF"/>
              </a:solidFill>
              <a:latin typeface="Calibri"/>
              <a:ea typeface="Calibri"/>
              <a:cs typeface="Calibri"/>
              <a:sym typeface="Calibri"/>
            </a:endParaRPr>
          </a:p>
        </p:txBody>
      </p:sp>
      <p:sp>
        <p:nvSpPr>
          <p:cNvPr id="327" name="Shape 327"/>
          <p:cNvSpPr txBox="1"/>
          <p:nvPr/>
        </p:nvSpPr>
        <p:spPr>
          <a:xfrm>
            <a:off x="2342131" y="1946366"/>
            <a:ext cx="1674912" cy="8006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406"/>
              <a:buFont typeface="Arial"/>
              <a:buNone/>
            </a:pPr>
            <a:endParaRPr sz="1406" b="1" i="0" u="none" strike="noStrike" cap="none">
              <a:solidFill>
                <a:srgbClr val="FFFFFF"/>
              </a:solidFill>
              <a:latin typeface="Calibri"/>
              <a:ea typeface="Calibri"/>
              <a:cs typeface="Calibri"/>
              <a:sym typeface="Calibri"/>
            </a:endParaRPr>
          </a:p>
        </p:txBody>
      </p:sp>
      <p:sp>
        <p:nvSpPr>
          <p:cNvPr id="328" name="Shape 328"/>
          <p:cNvSpPr txBox="1"/>
          <p:nvPr/>
        </p:nvSpPr>
        <p:spPr>
          <a:xfrm>
            <a:off x="4355358" y="4354188"/>
            <a:ext cx="1674912" cy="30749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600"/>
              <a:buFont typeface="Arial"/>
              <a:buNone/>
            </a:pPr>
            <a:r>
              <a:rPr lang="en-US" sz="1600" b="1">
                <a:solidFill>
                  <a:srgbClr val="FFFFFF"/>
                </a:solidFill>
                <a:latin typeface="Calibri"/>
                <a:ea typeface="Calibri"/>
                <a:cs typeface="Calibri"/>
                <a:sym typeface="Calibri"/>
              </a:rPr>
              <a:t>Epäluuloja ja odotuksia</a:t>
            </a:r>
            <a:endParaRPr sz="1600" b="1" i="0" u="none" strike="noStrike" cap="none">
              <a:solidFill>
                <a:srgbClr val="FFFFFF"/>
              </a:solidFill>
              <a:latin typeface="Calibri"/>
              <a:ea typeface="Calibri"/>
              <a:cs typeface="Calibri"/>
              <a:sym typeface="Calibri"/>
            </a:endParaRPr>
          </a:p>
        </p:txBody>
      </p:sp>
      <p:sp>
        <p:nvSpPr>
          <p:cNvPr id="329" name="Shape 329"/>
          <p:cNvSpPr txBox="1"/>
          <p:nvPr/>
        </p:nvSpPr>
        <p:spPr>
          <a:xfrm>
            <a:off x="4834614" y="199145"/>
            <a:ext cx="2155512" cy="97000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600"/>
              <a:buFont typeface="Arial"/>
              <a:buNone/>
            </a:pPr>
            <a:r>
              <a:rPr lang="en-US" sz="1600" b="1">
                <a:solidFill>
                  <a:srgbClr val="FFFFFF"/>
                </a:solidFill>
                <a:latin typeface="Calibri"/>
                <a:ea typeface="Calibri"/>
                <a:cs typeface="Calibri"/>
                <a:sym typeface="Calibri"/>
              </a:rPr>
              <a:t>Taustakartoitus</a:t>
            </a:r>
            <a:endParaRPr/>
          </a:p>
          <a:p>
            <a:pPr marL="0" marR="0" lvl="0" indent="0" algn="l" rtl="0">
              <a:lnSpc>
                <a:spcPct val="90000"/>
              </a:lnSpc>
              <a:spcBef>
                <a:spcPts val="750"/>
              </a:spcBef>
              <a:spcAft>
                <a:spcPts val="0"/>
              </a:spcAft>
              <a:buClr>
                <a:srgbClr val="FFFFFF"/>
              </a:buClr>
              <a:buSzPts val="1250"/>
              <a:buFont typeface="Arial"/>
              <a:buNone/>
            </a:pPr>
            <a:r>
              <a:rPr lang="en-US" sz="1250">
                <a:solidFill>
                  <a:srgbClr val="FFFFFF"/>
                </a:solidFill>
                <a:latin typeface="Calibri"/>
                <a:ea typeface="Calibri"/>
                <a:cs typeface="Calibri"/>
                <a:sym typeface="Calibri"/>
              </a:rPr>
              <a:t>ketkä olivat konfliktin avainhenkilöitä, ja keitä muita alueella liikkui ja koki turvattomuutta</a:t>
            </a:r>
            <a:r>
              <a:rPr lang="en-US" sz="1250" b="0" i="0" u="none" strike="noStrike" cap="none">
                <a:solidFill>
                  <a:srgbClr val="FFFFFF"/>
                </a:solidFill>
                <a:latin typeface="Calibri"/>
                <a:ea typeface="Calibri"/>
                <a:cs typeface="Calibri"/>
                <a:sym typeface="Calibri"/>
              </a:rPr>
              <a:t>.</a:t>
            </a:r>
            <a:endParaRPr/>
          </a:p>
        </p:txBody>
      </p:sp>
      <p:sp>
        <p:nvSpPr>
          <p:cNvPr id="330" name="Shape 330"/>
          <p:cNvSpPr txBox="1"/>
          <p:nvPr/>
        </p:nvSpPr>
        <p:spPr>
          <a:xfrm>
            <a:off x="6559692" y="3034744"/>
            <a:ext cx="1674912" cy="8006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600"/>
              <a:buFont typeface="Arial"/>
              <a:buNone/>
            </a:pPr>
            <a:r>
              <a:rPr lang="en-US" sz="1600" b="1">
                <a:solidFill>
                  <a:srgbClr val="FFFFFF"/>
                </a:solidFill>
                <a:latin typeface="Calibri"/>
                <a:ea typeface="Calibri"/>
                <a:cs typeface="Calibri"/>
                <a:sym typeface="Calibri"/>
              </a:rPr>
              <a:t>Erillistapaamiset</a:t>
            </a:r>
            <a:endParaRPr sz="1600" b="1" i="0" u="none" strike="noStrike" cap="none">
              <a:solidFill>
                <a:srgbClr val="FFFFFF"/>
              </a:solidFill>
              <a:latin typeface="Calibri"/>
              <a:ea typeface="Calibri"/>
              <a:cs typeface="Calibri"/>
              <a:sym typeface="Calibri"/>
            </a:endParaRPr>
          </a:p>
          <a:p>
            <a:pPr marL="0" marR="0" lvl="0" indent="0" algn="l" rtl="0">
              <a:lnSpc>
                <a:spcPct val="90000"/>
              </a:lnSpc>
              <a:spcBef>
                <a:spcPts val="750"/>
              </a:spcBef>
              <a:spcAft>
                <a:spcPts val="0"/>
              </a:spcAft>
              <a:buClr>
                <a:srgbClr val="FFFFFF"/>
              </a:buClr>
              <a:buSzPts val="1250"/>
              <a:buFont typeface="Arial"/>
              <a:buNone/>
            </a:pPr>
            <a:r>
              <a:rPr lang="en-US" sz="1250">
                <a:solidFill>
                  <a:srgbClr val="FFFFFF"/>
                </a:solidFill>
                <a:latin typeface="Calibri"/>
                <a:ea typeface="Calibri"/>
                <a:cs typeface="Calibri"/>
                <a:sym typeface="Calibri"/>
              </a:rPr>
              <a:t>Luottamuksen rakentaminen</a:t>
            </a:r>
            <a:endParaRPr sz="1250" b="0" i="0" u="none" strike="noStrike" cap="none">
              <a:solidFill>
                <a:srgbClr val="FFFFFF"/>
              </a:solidFill>
              <a:latin typeface="Calibri"/>
              <a:ea typeface="Calibri"/>
              <a:cs typeface="Calibri"/>
              <a:sym typeface="Calibri"/>
            </a:endParaRPr>
          </a:p>
        </p:txBody>
      </p:sp>
      <p:pic>
        <p:nvPicPr>
          <p:cNvPr id="331" name="Shape 331"/>
          <p:cNvPicPr preferRelativeResize="0"/>
          <p:nvPr/>
        </p:nvPicPr>
        <p:blipFill rotWithShape="1">
          <a:blip r:embed="rId3">
            <a:alphaModFix/>
          </a:blip>
          <a:srcRect/>
          <a:stretch/>
        </p:blipFill>
        <p:spPr>
          <a:xfrm>
            <a:off x="239561" y="4661680"/>
            <a:ext cx="2314575" cy="1247775"/>
          </a:xfrm>
          <a:prstGeom prst="rect">
            <a:avLst/>
          </a:prstGeom>
          <a:noFill/>
          <a:ln>
            <a:noFill/>
          </a:ln>
        </p:spPr>
      </p:pic>
      <p:sp>
        <p:nvSpPr>
          <p:cNvPr id="332" name="Shape 332"/>
          <p:cNvSpPr/>
          <p:nvPr/>
        </p:nvSpPr>
        <p:spPr>
          <a:xfrm>
            <a:off x="227203" y="3068928"/>
            <a:ext cx="2137945" cy="1507660"/>
          </a:xfrm>
          <a:prstGeom prst="wedgeEllipseCallout">
            <a:avLst>
              <a:gd name="adj1" fmla="val -20833"/>
              <a:gd name="adj2" fmla="val 625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"Nuoret oli hirveen peloissaan ja sit oli tällasta vihamielistä erilaista tapahtumaa" -VIRANOMAINEN</a:t>
            </a:r>
            <a:endParaRPr sz="1200">
              <a:solidFill>
                <a:schemeClr val="dk1"/>
              </a:solidFill>
              <a:latin typeface="Calibri"/>
              <a:ea typeface="Calibri"/>
              <a:cs typeface="Calibri"/>
              <a:sym typeface="Calibri"/>
            </a:endParaRPr>
          </a:p>
        </p:txBody>
      </p:sp>
      <p:sp>
        <p:nvSpPr>
          <p:cNvPr id="333" name="Shape 333"/>
          <p:cNvSpPr/>
          <p:nvPr/>
        </p:nvSpPr>
        <p:spPr>
          <a:xfrm>
            <a:off x="1940856" y="210867"/>
            <a:ext cx="2790682" cy="2002768"/>
          </a:xfrm>
          <a:prstGeom prst="wedgeEllipseCallout">
            <a:avLst>
              <a:gd name="adj1" fmla="val -20833"/>
              <a:gd name="adj2" fmla="val 625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”Niin pyydettiin apua niin soitin x:lle. ja hän tuli sitten siihen saman tien apuun ja otti sen paletin niin kuin hoitaakseen ja meille jäi sitten se rikosasia siinä" -POLIISI</a:t>
            </a:r>
            <a:endParaRPr/>
          </a:p>
        </p:txBody>
      </p:sp>
      <p:sp>
        <p:nvSpPr>
          <p:cNvPr id="334" name="Shape 334"/>
          <p:cNvSpPr/>
          <p:nvPr/>
        </p:nvSpPr>
        <p:spPr>
          <a:xfrm>
            <a:off x="3266913" y="4798298"/>
            <a:ext cx="3156438" cy="1558052"/>
          </a:xfrm>
          <a:prstGeom prst="wedgeEllipseCallout">
            <a:avLst>
              <a:gd name="adj1" fmla="val 46069"/>
              <a:gd name="adj2" fmla="val 44409"/>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a:t>
            </a:r>
            <a:r>
              <a:rPr lang="en-US" sz="1200" b="1">
                <a:solidFill>
                  <a:schemeClr val="dk1"/>
                </a:solidFill>
                <a:latin typeface="Calibri"/>
                <a:ea typeface="Calibri"/>
                <a:cs typeface="Calibri"/>
                <a:sym typeface="Calibri"/>
              </a:rPr>
              <a:t>kun tiesin kuin riitaisa niiden kahden osapuolen tilanne on et onko se mahdollista, että ne istutetaan samaan pöytään" - VIRANOMAINEN</a:t>
            </a:r>
            <a:endParaRPr/>
          </a:p>
        </p:txBody>
      </p:sp>
      <p:sp>
        <p:nvSpPr>
          <p:cNvPr id="335" name="Shape 335"/>
          <p:cNvSpPr/>
          <p:nvPr/>
        </p:nvSpPr>
        <p:spPr>
          <a:xfrm>
            <a:off x="6549667" y="4598702"/>
            <a:ext cx="2725003" cy="1630074"/>
          </a:xfrm>
          <a:prstGeom prst="wedgeEllipseCallout">
            <a:avLst>
              <a:gd name="adj1" fmla="val -20833"/>
              <a:gd name="adj2" fmla="val 625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"Mä olin tosi vastahakonen. Mut kyllä se x sitten puhu ja suostutteli ja sitte mäkin suostuin, että okei lähetään kattoon kui tää käy" - ASIANOSAINEN</a:t>
            </a:r>
            <a:endParaRPr/>
          </a:p>
        </p:txBody>
      </p:sp>
      <p:sp>
        <p:nvSpPr>
          <p:cNvPr id="336" name="Shape 336"/>
          <p:cNvSpPr/>
          <p:nvPr/>
        </p:nvSpPr>
        <p:spPr>
          <a:xfrm>
            <a:off x="9358977" y="2413514"/>
            <a:ext cx="2534604" cy="1696280"/>
          </a:xfrm>
          <a:prstGeom prst="wedgeEllipseCallout">
            <a:avLst>
              <a:gd name="adj1" fmla="val -20833"/>
              <a:gd name="adj2" fmla="val 625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dk1"/>
                </a:solidFill>
                <a:latin typeface="Calibri"/>
                <a:ea typeface="Calibri"/>
                <a:cs typeface="Calibri"/>
                <a:sym typeface="Calibri"/>
              </a:rPr>
              <a:t>"mä aloin sitten luottaan siihen eikä mitään menetä, jos lähtee kokeileen sitä asiaa ja sovittelemaan." - ASIANOSAINEN</a:t>
            </a:r>
            <a:endParaRPr/>
          </a:p>
        </p:txBody>
      </p:sp>
      <p:pic>
        <p:nvPicPr>
          <p:cNvPr id="337" name="Shape 337"/>
          <p:cNvPicPr preferRelativeResize="0"/>
          <p:nvPr/>
        </p:nvPicPr>
        <p:blipFill rotWithShape="1">
          <a:blip r:embed="rId4">
            <a:alphaModFix/>
          </a:blip>
          <a:srcRect/>
          <a:stretch/>
        </p:blipFill>
        <p:spPr>
          <a:xfrm>
            <a:off x="6203560" y="118923"/>
            <a:ext cx="2857500" cy="3171825"/>
          </a:xfrm>
          <a:prstGeom prst="rect">
            <a:avLst/>
          </a:prstGeom>
          <a:noFill/>
          <a:ln>
            <a:noFill/>
          </a:ln>
        </p:spPr>
      </p:pic>
      <p:sp>
        <p:nvSpPr>
          <p:cNvPr id="338" name="Shape 338"/>
          <p:cNvSpPr txBox="1"/>
          <p:nvPr/>
        </p:nvSpPr>
        <p:spPr>
          <a:xfrm>
            <a:off x="10029273" y="4353577"/>
            <a:ext cx="2162727"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Luottamuksen rakentaminen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3F3F3F"/>
        </a:solidFill>
        <a:effectLst/>
      </p:bgPr>
    </p:bg>
    <p:spTree>
      <p:nvGrpSpPr>
        <p:cNvPr id="1" name="Shape 343"/>
        <p:cNvGrpSpPr/>
        <p:nvPr/>
      </p:nvGrpSpPr>
      <p:grpSpPr>
        <a:xfrm>
          <a:off x="0" y="0"/>
          <a:ext cx="0" cy="0"/>
          <a:chOff x="0" y="0"/>
          <a:chExt cx="0" cy="0"/>
        </a:xfrm>
      </p:grpSpPr>
      <p:sp>
        <p:nvSpPr>
          <p:cNvPr id="344" name="Shape 3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4</a:t>
            </a:fld>
            <a:endParaRPr sz="1200" b="0" i="0" u="none" strike="noStrike" cap="none">
              <a:solidFill>
                <a:srgbClr val="888888"/>
              </a:solidFill>
              <a:latin typeface="Calibri"/>
              <a:ea typeface="Calibri"/>
              <a:cs typeface="Calibri"/>
              <a:sym typeface="Calibri"/>
            </a:endParaRPr>
          </a:p>
        </p:txBody>
      </p:sp>
      <p:sp>
        <p:nvSpPr>
          <p:cNvPr id="345" name="Shape 345"/>
          <p:cNvSpPr/>
          <p:nvPr/>
        </p:nvSpPr>
        <p:spPr>
          <a:xfrm>
            <a:off x="9200523" y="3013425"/>
            <a:ext cx="1896300" cy="787500"/>
          </a:xfrm>
          <a:prstGeom prst="rect">
            <a:avLst/>
          </a:prstGeom>
          <a:noFill/>
          <a:ln>
            <a:noFill/>
          </a:ln>
        </p:spPr>
        <p:txBody>
          <a:bodyPr spcFirstLastPara="1" wrap="square" lIns="17850" tIns="8925" rIns="17850" bIns="8925" anchor="t" anchorCtr="0">
            <a:noAutofit/>
          </a:bodyPr>
          <a:lstStyle/>
          <a:p>
            <a:pPr marL="0" marR="0" lvl="0" indent="0" algn="l" rtl="0">
              <a:lnSpc>
                <a:spcPct val="100000"/>
              </a:lnSpc>
              <a:spcBef>
                <a:spcPts val="0"/>
              </a:spcBef>
              <a:spcAft>
                <a:spcPts val="0"/>
              </a:spcAft>
              <a:buClr>
                <a:srgbClr val="FFFFFF"/>
              </a:buClr>
              <a:buSzPts val="2500"/>
              <a:buFont typeface="Calibri"/>
              <a:buNone/>
            </a:pPr>
            <a:r>
              <a:rPr lang="en-US" sz="2500" b="1" i="0" u="none" strike="noStrike" cap="none">
                <a:solidFill>
                  <a:srgbClr val="FFFFFF"/>
                </a:solidFill>
                <a:latin typeface="Calibri"/>
                <a:ea typeface="Calibri"/>
                <a:cs typeface="Calibri"/>
                <a:sym typeface="Calibri"/>
              </a:rPr>
              <a:t>Vaikutukset</a:t>
            </a:r>
            <a:endParaRPr sz="25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500"/>
              <a:buFont typeface="Calibri"/>
              <a:buNone/>
            </a:pPr>
            <a:endParaRPr sz="2500" b="0" i="0" u="none" strike="noStrike" cap="none">
              <a:solidFill>
                <a:srgbClr val="FFFFFF"/>
              </a:solidFill>
              <a:latin typeface="Calibri"/>
              <a:ea typeface="Calibri"/>
              <a:cs typeface="Calibri"/>
              <a:sym typeface="Calibri"/>
            </a:endParaRPr>
          </a:p>
        </p:txBody>
      </p:sp>
      <p:grpSp>
        <p:nvGrpSpPr>
          <p:cNvPr id="346" name="Shape 346"/>
          <p:cNvGrpSpPr/>
          <p:nvPr/>
        </p:nvGrpSpPr>
        <p:grpSpPr>
          <a:xfrm>
            <a:off x="3245736" y="3304461"/>
            <a:ext cx="1967395" cy="942234"/>
            <a:chOff x="5034996" y="4220590"/>
            <a:chExt cx="2177785" cy="1042994"/>
          </a:xfrm>
        </p:grpSpPr>
        <p:grpSp>
          <p:nvGrpSpPr>
            <p:cNvPr id="347" name="Shape 347"/>
            <p:cNvGrpSpPr/>
            <p:nvPr/>
          </p:nvGrpSpPr>
          <p:grpSpPr>
            <a:xfrm>
              <a:off x="5034996" y="4236643"/>
              <a:ext cx="1146641" cy="1026941"/>
              <a:chOff x="2886936" y="2332283"/>
              <a:chExt cx="1146641" cy="1026941"/>
            </a:xfrm>
          </p:grpSpPr>
          <p:sp>
            <p:nvSpPr>
              <p:cNvPr id="348" name="Shape 348"/>
              <p:cNvSpPr/>
              <p:nvPr/>
            </p:nvSpPr>
            <p:spPr>
              <a:xfrm>
                <a:off x="3006636" y="2332283"/>
                <a:ext cx="1026941" cy="1026941"/>
              </a:xfrm>
              <a:prstGeom prst="blockArc">
                <a:avLst>
                  <a:gd name="adj1" fmla="val 16202709"/>
                  <a:gd name="adj2" fmla="val 144899"/>
                  <a:gd name="adj3" fmla="val 13755"/>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49" name="Shape 349"/>
              <p:cNvSpPr/>
              <p:nvPr/>
            </p:nvSpPr>
            <p:spPr>
              <a:xfrm>
                <a:off x="2886936" y="2332283"/>
                <a:ext cx="65474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nvGrpSpPr>
            <p:cNvPr id="350" name="Shape 350"/>
            <p:cNvGrpSpPr/>
            <p:nvPr/>
          </p:nvGrpSpPr>
          <p:grpSpPr>
            <a:xfrm>
              <a:off x="6039393" y="4220590"/>
              <a:ext cx="1173388" cy="1026941"/>
              <a:chOff x="6550938" y="3997627"/>
              <a:chExt cx="1173388" cy="1026941"/>
            </a:xfrm>
          </p:grpSpPr>
          <p:sp>
            <p:nvSpPr>
              <p:cNvPr id="351" name="Shape 351"/>
              <p:cNvSpPr/>
              <p:nvPr/>
            </p:nvSpPr>
            <p:spPr>
              <a:xfrm rot="10800000">
                <a:off x="6550938" y="3997627"/>
                <a:ext cx="1026941" cy="1026941"/>
              </a:xfrm>
              <a:prstGeom prst="blockArc">
                <a:avLst>
                  <a:gd name="adj1" fmla="val 1597244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52" name="Shape 352"/>
              <p:cNvSpPr/>
              <p:nvPr/>
            </p:nvSpPr>
            <p:spPr>
              <a:xfrm rot="10800000">
                <a:off x="7069579" y="4881844"/>
                <a:ext cx="65474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grpSp>
        <p:nvGrpSpPr>
          <p:cNvPr id="353" name="Shape 353"/>
          <p:cNvGrpSpPr/>
          <p:nvPr/>
        </p:nvGrpSpPr>
        <p:grpSpPr>
          <a:xfrm>
            <a:off x="7984233" y="2382787"/>
            <a:ext cx="1164121" cy="1055305"/>
            <a:chOff x="9019242" y="3239883"/>
            <a:chExt cx="1288611" cy="1168157"/>
          </a:xfrm>
        </p:grpSpPr>
        <p:sp>
          <p:nvSpPr>
            <p:cNvPr id="354" name="Shape 354"/>
            <p:cNvSpPr/>
            <p:nvPr/>
          </p:nvSpPr>
          <p:spPr>
            <a:xfrm>
              <a:off x="10008643" y="3982882"/>
              <a:ext cx="299210" cy="425158"/>
            </a:xfrm>
            <a:prstGeom prst="chevron">
              <a:avLst>
                <a:gd name="adj" fmla="val 41342"/>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nvGrpSpPr>
            <p:cNvPr id="355" name="Shape 355"/>
            <p:cNvGrpSpPr/>
            <p:nvPr/>
          </p:nvGrpSpPr>
          <p:grpSpPr>
            <a:xfrm rot="10800000">
              <a:off x="9019242" y="3239883"/>
              <a:ext cx="1163337" cy="1026942"/>
              <a:chOff x="2877129" y="2332282"/>
              <a:chExt cx="1163337" cy="1026942"/>
            </a:xfrm>
          </p:grpSpPr>
          <p:sp>
            <p:nvSpPr>
              <p:cNvPr id="356" name="Shape 356"/>
              <p:cNvSpPr/>
              <p:nvPr/>
            </p:nvSpPr>
            <p:spPr>
              <a:xfrm>
                <a:off x="3013524" y="2332283"/>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57" name="Shape 357"/>
              <p:cNvSpPr/>
              <p:nvPr/>
            </p:nvSpPr>
            <p:spPr>
              <a:xfrm>
                <a:off x="2877129" y="2332282"/>
                <a:ext cx="654746"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58" name="Shape 358"/>
              <p:cNvSpPr/>
              <p:nvPr/>
            </p:nvSpPr>
            <p:spPr>
              <a:xfrm rot="5400000">
                <a:off x="3738175" y="2995359"/>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sp>
        <p:nvSpPr>
          <p:cNvPr id="359" name="Shape 359"/>
          <p:cNvSpPr/>
          <p:nvPr/>
        </p:nvSpPr>
        <p:spPr>
          <a:xfrm rot="10800000" flipH="1">
            <a:off x="4722512" y="3200420"/>
            <a:ext cx="927731" cy="92773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60" name="Shape 360"/>
          <p:cNvSpPr/>
          <p:nvPr/>
        </p:nvSpPr>
        <p:spPr>
          <a:xfrm rot="5400000">
            <a:off x="5134335" y="3153228"/>
            <a:ext cx="911195" cy="12893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nvGrpSpPr>
          <p:cNvPr id="361" name="Shape 361"/>
          <p:cNvGrpSpPr/>
          <p:nvPr/>
        </p:nvGrpSpPr>
        <p:grpSpPr>
          <a:xfrm rot="10800000">
            <a:off x="2177696" y="2528857"/>
            <a:ext cx="1050950" cy="927731"/>
            <a:chOff x="2877129" y="2332283"/>
            <a:chExt cx="1163337" cy="1026941"/>
          </a:xfrm>
        </p:grpSpPr>
        <p:sp>
          <p:nvSpPr>
            <p:cNvPr id="362" name="Shape 362"/>
            <p:cNvSpPr/>
            <p:nvPr/>
          </p:nvSpPr>
          <p:spPr>
            <a:xfrm>
              <a:off x="3013524" y="2332283"/>
              <a:ext cx="1026941" cy="1026941"/>
            </a:xfrm>
            <a:prstGeom prst="blockArc">
              <a:avLst>
                <a:gd name="adj1" fmla="val 15760418"/>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63" name="Shape 363"/>
            <p:cNvSpPr/>
            <p:nvPr/>
          </p:nvSpPr>
          <p:spPr>
            <a:xfrm>
              <a:off x="2877129" y="2332283"/>
              <a:ext cx="65474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64" name="Shape 364"/>
            <p:cNvSpPr/>
            <p:nvPr/>
          </p:nvSpPr>
          <p:spPr>
            <a:xfrm rot="5400000">
              <a:off x="3738175" y="2995359"/>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nvGrpSpPr>
          <p:cNvPr id="365" name="Shape 365"/>
          <p:cNvGrpSpPr/>
          <p:nvPr/>
        </p:nvGrpSpPr>
        <p:grpSpPr>
          <a:xfrm>
            <a:off x="5495426" y="1583543"/>
            <a:ext cx="927937" cy="1159516"/>
            <a:chOff x="6317782" y="2346350"/>
            <a:chExt cx="1027168" cy="1283514"/>
          </a:xfrm>
        </p:grpSpPr>
        <p:sp>
          <p:nvSpPr>
            <p:cNvPr id="366" name="Shape 366"/>
            <p:cNvSpPr/>
            <p:nvPr/>
          </p:nvSpPr>
          <p:spPr>
            <a:xfrm>
              <a:off x="6816164" y="2347294"/>
              <a:ext cx="528773"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nvGrpSpPr>
            <p:cNvPr id="367" name="Shape 367"/>
            <p:cNvGrpSpPr/>
            <p:nvPr/>
          </p:nvGrpSpPr>
          <p:grpSpPr>
            <a:xfrm>
              <a:off x="6317782" y="2346350"/>
              <a:ext cx="1027168" cy="1283514"/>
              <a:chOff x="2366311" y="2332283"/>
              <a:chExt cx="1027168" cy="1283514"/>
            </a:xfrm>
          </p:grpSpPr>
          <p:sp>
            <p:nvSpPr>
              <p:cNvPr id="368" name="Shape 368"/>
              <p:cNvSpPr/>
              <p:nvPr/>
            </p:nvSpPr>
            <p:spPr>
              <a:xfrm flipH="1">
                <a:off x="2366537" y="2332283"/>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69" name="Shape 369"/>
              <p:cNvSpPr/>
              <p:nvPr/>
            </p:nvSpPr>
            <p:spPr>
              <a:xfrm rot="5400000">
                <a:off x="2047490" y="3157776"/>
                <a:ext cx="776841" cy="139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grpSp>
      <p:grpSp>
        <p:nvGrpSpPr>
          <p:cNvPr id="370" name="Shape 370"/>
          <p:cNvGrpSpPr/>
          <p:nvPr/>
        </p:nvGrpSpPr>
        <p:grpSpPr>
          <a:xfrm>
            <a:off x="6676747" y="1575576"/>
            <a:ext cx="1434896" cy="927731"/>
            <a:chOff x="7571935" y="2346350"/>
            <a:chExt cx="1588341" cy="1026941"/>
          </a:xfrm>
        </p:grpSpPr>
        <p:grpSp>
          <p:nvGrpSpPr>
            <p:cNvPr id="371" name="Shape 371"/>
            <p:cNvGrpSpPr/>
            <p:nvPr/>
          </p:nvGrpSpPr>
          <p:grpSpPr>
            <a:xfrm>
              <a:off x="7571935" y="2346350"/>
              <a:ext cx="1588340" cy="1026941"/>
              <a:chOff x="7571935" y="2346350"/>
              <a:chExt cx="1588340" cy="1026941"/>
            </a:xfrm>
          </p:grpSpPr>
          <p:sp>
            <p:nvSpPr>
              <p:cNvPr id="372" name="Shape 372"/>
              <p:cNvSpPr/>
              <p:nvPr/>
            </p:nvSpPr>
            <p:spPr>
              <a:xfrm>
                <a:off x="7571935" y="2346350"/>
                <a:ext cx="1116400"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sp>
            <p:nvSpPr>
              <p:cNvPr id="373" name="Shape 373"/>
              <p:cNvSpPr/>
              <p:nvPr/>
            </p:nvSpPr>
            <p:spPr>
              <a:xfrm>
                <a:off x="8133334" y="2346350"/>
                <a:ext cx="1026941" cy="1026941"/>
              </a:xfrm>
              <a:prstGeom prst="blockArc">
                <a:avLst>
                  <a:gd name="adj1" fmla="val 16202709"/>
                  <a:gd name="adj2" fmla="val 21553953"/>
                  <a:gd name="adj3" fmla="val 13784"/>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sp>
          <p:nvSpPr>
            <p:cNvPr id="374" name="Shape 374"/>
            <p:cNvSpPr/>
            <p:nvPr/>
          </p:nvSpPr>
          <p:spPr>
            <a:xfrm rot="5400000">
              <a:off x="8857985" y="3012590"/>
              <a:ext cx="461857" cy="1427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94"/>
                <a:buFont typeface="Calibri"/>
                <a:buNone/>
              </a:pPr>
              <a:endParaRPr sz="3593" b="0" i="0" u="none" strike="noStrike" cap="none">
                <a:solidFill>
                  <a:srgbClr val="FFFFFF"/>
                </a:solidFill>
                <a:latin typeface="Calibri"/>
                <a:ea typeface="Calibri"/>
                <a:cs typeface="Calibri"/>
                <a:sym typeface="Calibri"/>
              </a:endParaRPr>
            </a:p>
          </p:txBody>
        </p:sp>
      </p:grpSp>
      <p:sp>
        <p:nvSpPr>
          <p:cNvPr id="375" name="Shape 375"/>
          <p:cNvSpPr/>
          <p:nvPr/>
        </p:nvSpPr>
        <p:spPr>
          <a:xfrm flipH="1">
            <a:off x="1912861" y="2176700"/>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6</a:t>
            </a:r>
            <a:endParaRPr sz="2292" b="0" i="0" u="none" strike="noStrike" cap="none">
              <a:solidFill>
                <a:srgbClr val="FFFFFF"/>
              </a:solidFill>
              <a:latin typeface="Impact"/>
              <a:ea typeface="Impact"/>
              <a:cs typeface="Impact"/>
              <a:sym typeface="Impact"/>
            </a:endParaRPr>
          </a:p>
        </p:txBody>
      </p:sp>
      <p:sp>
        <p:nvSpPr>
          <p:cNvPr id="376" name="Shape 376"/>
          <p:cNvSpPr/>
          <p:nvPr/>
        </p:nvSpPr>
        <p:spPr>
          <a:xfrm flipH="1">
            <a:off x="3209676" y="3070087"/>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7</a:t>
            </a:r>
            <a:endParaRPr sz="2292" b="0" i="0" u="none" strike="noStrike" cap="none">
              <a:solidFill>
                <a:srgbClr val="FFFFFF"/>
              </a:solidFill>
              <a:latin typeface="Impact"/>
              <a:ea typeface="Impact"/>
              <a:cs typeface="Impact"/>
              <a:sym typeface="Impact"/>
            </a:endParaRPr>
          </a:p>
        </p:txBody>
      </p:sp>
      <p:sp>
        <p:nvSpPr>
          <p:cNvPr id="377" name="Shape 377"/>
          <p:cNvSpPr/>
          <p:nvPr/>
        </p:nvSpPr>
        <p:spPr>
          <a:xfrm flipH="1">
            <a:off x="4728608" y="3925561"/>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8</a:t>
            </a:r>
            <a:endParaRPr sz="2292" b="0" i="0" u="none" strike="noStrike" cap="none">
              <a:solidFill>
                <a:srgbClr val="FFFFFF"/>
              </a:solidFill>
              <a:latin typeface="Impact"/>
              <a:ea typeface="Impact"/>
              <a:cs typeface="Impact"/>
              <a:sym typeface="Impact"/>
            </a:endParaRPr>
          </a:p>
        </p:txBody>
      </p:sp>
      <p:sp>
        <p:nvSpPr>
          <p:cNvPr id="378" name="Shape 378"/>
          <p:cNvSpPr/>
          <p:nvPr/>
        </p:nvSpPr>
        <p:spPr>
          <a:xfrm flipH="1">
            <a:off x="5301611" y="2445559"/>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9</a:t>
            </a:r>
            <a:endParaRPr sz="2292" b="0" i="0" u="none" strike="noStrike" cap="none">
              <a:solidFill>
                <a:srgbClr val="FFFFFF"/>
              </a:solidFill>
              <a:latin typeface="Impact"/>
              <a:ea typeface="Impact"/>
              <a:cs typeface="Impact"/>
              <a:sym typeface="Impact"/>
            </a:endParaRPr>
          </a:p>
        </p:txBody>
      </p:sp>
      <p:sp>
        <p:nvSpPr>
          <p:cNvPr id="379" name="Shape 379"/>
          <p:cNvSpPr/>
          <p:nvPr/>
        </p:nvSpPr>
        <p:spPr>
          <a:xfrm flipH="1">
            <a:off x="6274251" y="1349820"/>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10</a:t>
            </a:r>
            <a:endParaRPr sz="2292" b="0" i="0" u="none" strike="noStrike" cap="none">
              <a:solidFill>
                <a:srgbClr val="FFFFFF"/>
              </a:solidFill>
              <a:latin typeface="Impact"/>
              <a:ea typeface="Impact"/>
              <a:cs typeface="Impact"/>
              <a:sym typeface="Impact"/>
            </a:endParaRPr>
          </a:p>
        </p:txBody>
      </p:sp>
      <p:sp>
        <p:nvSpPr>
          <p:cNvPr id="380" name="Shape 380"/>
          <p:cNvSpPr/>
          <p:nvPr/>
        </p:nvSpPr>
        <p:spPr>
          <a:xfrm flipH="1">
            <a:off x="7764504" y="2132564"/>
            <a:ext cx="585398" cy="585398"/>
          </a:xfrm>
          <a:prstGeom prst="ellipse">
            <a:avLst/>
          </a:prstGeom>
          <a:solidFill>
            <a:srgbClr val="05B0D7"/>
          </a:solidFill>
          <a:ln>
            <a:noFill/>
          </a:ln>
          <a:effectLst>
            <a:outerShdw blurRad="50800" dist="38100" dir="5400000" algn="t" rotWithShape="0">
              <a:srgbClr val="000000">
                <a:alpha val="40000"/>
              </a:srgbClr>
            </a:outerShdw>
          </a:effectLst>
        </p:spPr>
        <p:txBody>
          <a:bodyPr spcFirstLastPara="1" wrap="square" lIns="17850" tIns="8925" rIns="17850" bIns="8925" anchor="ctr" anchorCtr="0">
            <a:noAutofit/>
          </a:bodyPr>
          <a:lstStyle/>
          <a:p>
            <a:pPr marL="0" marR="0" lvl="0" indent="0" algn="ctr" rtl="0">
              <a:lnSpc>
                <a:spcPct val="100000"/>
              </a:lnSpc>
              <a:spcBef>
                <a:spcPts val="0"/>
              </a:spcBef>
              <a:spcAft>
                <a:spcPts val="0"/>
              </a:spcAft>
              <a:buClr>
                <a:srgbClr val="FFFFFF"/>
              </a:buClr>
              <a:buSzPts val="2292"/>
              <a:buFont typeface="Impact"/>
              <a:buNone/>
            </a:pPr>
            <a:r>
              <a:rPr lang="en-US" sz="2292" b="0" i="0" u="none" strike="noStrike" cap="none">
                <a:solidFill>
                  <a:srgbClr val="FFFFFF"/>
                </a:solidFill>
                <a:latin typeface="Impact"/>
                <a:ea typeface="Impact"/>
                <a:cs typeface="Impact"/>
                <a:sym typeface="Impact"/>
              </a:rPr>
              <a:t>11</a:t>
            </a:r>
            <a:endParaRPr sz="2292" b="0" i="0" u="none" strike="noStrike" cap="none">
              <a:solidFill>
                <a:srgbClr val="FFFFFF"/>
              </a:solidFill>
              <a:latin typeface="Impact"/>
              <a:ea typeface="Impact"/>
              <a:cs typeface="Impact"/>
              <a:sym typeface="Impact"/>
            </a:endParaRPr>
          </a:p>
        </p:txBody>
      </p:sp>
      <p:sp>
        <p:nvSpPr>
          <p:cNvPr id="381" name="Shape 381"/>
          <p:cNvSpPr txBox="1"/>
          <p:nvPr/>
        </p:nvSpPr>
        <p:spPr>
          <a:xfrm>
            <a:off x="605624" y="2392163"/>
            <a:ext cx="1703169" cy="1135014"/>
          </a:xfrm>
          <a:prstGeom prst="rect">
            <a:avLst/>
          </a:prstGeom>
          <a:noFill/>
          <a:ln>
            <a:noFill/>
          </a:ln>
        </p:spPr>
        <p:txBody>
          <a:bodyPr spcFirstLastPara="1" wrap="square" lIns="0" tIns="0" rIns="0" bIns="0" anchor="t" anchorCtr="0">
            <a:noAutofit/>
          </a:bodyPr>
          <a:lstStyle/>
          <a:p>
            <a:pPr marL="342900" marR="0" lvl="0" indent="-342900" algn="l" rtl="0">
              <a:lnSpc>
                <a:spcPct val="90000"/>
              </a:lnSpc>
              <a:spcBef>
                <a:spcPts val="0"/>
              </a:spcBef>
              <a:spcAft>
                <a:spcPts val="0"/>
              </a:spcAft>
              <a:buClr>
                <a:srgbClr val="FFFFFF"/>
              </a:buClr>
              <a:buSzPts val="1350"/>
              <a:buFont typeface="Arial"/>
              <a:buAutoNum type="arabicPeriod"/>
            </a:pPr>
            <a:r>
              <a:rPr lang="en-US" sz="1350" b="1">
                <a:solidFill>
                  <a:srgbClr val="FFFFFF"/>
                </a:solidFill>
                <a:latin typeface="Calibri"/>
                <a:ea typeface="Calibri"/>
                <a:cs typeface="Calibri"/>
                <a:sym typeface="Calibri"/>
              </a:rPr>
              <a:t>Tapaaminen</a:t>
            </a:r>
            <a:endParaRPr/>
          </a:p>
          <a:p>
            <a:pPr marL="0" marR="0" lvl="0" indent="0" algn="l" rtl="0">
              <a:lnSpc>
                <a:spcPct val="90000"/>
              </a:lnSpc>
              <a:spcBef>
                <a:spcPts val="750"/>
              </a:spcBef>
              <a:spcAft>
                <a:spcPts val="0"/>
              </a:spcAft>
              <a:buClr>
                <a:srgbClr val="FFFFFF"/>
              </a:buClr>
              <a:buSzPts val="1350"/>
              <a:buFont typeface="Arial"/>
              <a:buNone/>
            </a:pPr>
            <a:r>
              <a:rPr lang="en-US" sz="1350" i="0" u="none" strike="noStrike" cap="none">
                <a:solidFill>
                  <a:srgbClr val="FFFFFF"/>
                </a:solidFill>
                <a:latin typeface="Calibri"/>
                <a:ea typeface="Calibri"/>
                <a:cs typeface="Calibri"/>
                <a:sym typeface="Calibri"/>
              </a:rPr>
              <a:t>n. 3 kk sovittelun ehdottamisesta</a:t>
            </a:r>
            <a:endParaRPr sz="1350" i="0" u="none" strike="noStrike" cap="none">
              <a:solidFill>
                <a:srgbClr val="FFFFFF"/>
              </a:solidFill>
              <a:latin typeface="Calibri"/>
              <a:ea typeface="Calibri"/>
              <a:cs typeface="Calibri"/>
              <a:sym typeface="Calibri"/>
            </a:endParaRPr>
          </a:p>
        </p:txBody>
      </p:sp>
      <p:sp>
        <p:nvSpPr>
          <p:cNvPr id="382" name="Shape 382"/>
          <p:cNvSpPr txBox="1"/>
          <p:nvPr/>
        </p:nvSpPr>
        <p:spPr>
          <a:xfrm>
            <a:off x="2377466" y="3695860"/>
            <a:ext cx="1674912" cy="289802"/>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406"/>
              <a:buFont typeface="Arial"/>
              <a:buNone/>
            </a:pPr>
            <a:r>
              <a:rPr lang="en-US" sz="1406" b="1" i="0" u="none" strike="noStrike" cap="none">
                <a:solidFill>
                  <a:srgbClr val="FFFFFF"/>
                </a:solidFill>
                <a:latin typeface="Calibri"/>
                <a:ea typeface="Calibri"/>
                <a:cs typeface="Calibri"/>
                <a:sym typeface="Calibri"/>
              </a:rPr>
              <a:t>Keskustelun säännöt</a:t>
            </a:r>
            <a:endParaRPr sz="1406" b="1" i="0" u="none" strike="noStrike" cap="none">
              <a:solidFill>
                <a:srgbClr val="FFFFFF"/>
              </a:solidFill>
              <a:latin typeface="Calibri"/>
              <a:ea typeface="Calibri"/>
              <a:cs typeface="Calibri"/>
              <a:sym typeface="Calibri"/>
            </a:endParaRPr>
          </a:p>
        </p:txBody>
      </p:sp>
      <p:sp>
        <p:nvSpPr>
          <p:cNvPr id="383" name="Shape 383"/>
          <p:cNvSpPr txBox="1"/>
          <p:nvPr/>
        </p:nvSpPr>
        <p:spPr>
          <a:xfrm>
            <a:off x="2342131" y="1946366"/>
            <a:ext cx="1674912" cy="8006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1250"/>
              <a:buFont typeface="Arial"/>
              <a:buNone/>
            </a:pPr>
            <a:endParaRPr sz="1250" b="0" i="0" u="none" strike="noStrike" cap="none">
              <a:solidFill>
                <a:srgbClr val="FFFFFF"/>
              </a:solidFill>
              <a:latin typeface="Calibri"/>
              <a:ea typeface="Calibri"/>
              <a:cs typeface="Calibri"/>
              <a:sym typeface="Calibri"/>
            </a:endParaRPr>
          </a:p>
        </p:txBody>
      </p:sp>
      <p:sp>
        <p:nvSpPr>
          <p:cNvPr id="384" name="Shape 384"/>
          <p:cNvSpPr txBox="1"/>
          <p:nvPr/>
        </p:nvSpPr>
        <p:spPr>
          <a:xfrm>
            <a:off x="4344595" y="4473569"/>
            <a:ext cx="1674912" cy="8006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406"/>
              <a:buFont typeface="Arial"/>
              <a:buNone/>
            </a:pPr>
            <a:r>
              <a:rPr lang="en-US" sz="1406" b="1">
                <a:solidFill>
                  <a:srgbClr val="FFFFFF"/>
                </a:solidFill>
                <a:latin typeface="Calibri"/>
                <a:ea typeface="Calibri"/>
                <a:cs typeface="Calibri"/>
                <a:sym typeface="Calibri"/>
              </a:rPr>
              <a:t>Keskustelu alkaa</a:t>
            </a:r>
            <a:endParaRPr sz="1406" b="1" i="0" u="none" strike="noStrike" cap="none">
              <a:solidFill>
                <a:srgbClr val="FFFFFF"/>
              </a:solidFill>
              <a:latin typeface="Calibri"/>
              <a:ea typeface="Calibri"/>
              <a:cs typeface="Calibri"/>
              <a:sym typeface="Calibri"/>
            </a:endParaRPr>
          </a:p>
          <a:p>
            <a:pPr marL="0" marR="0" lvl="0" indent="0" algn="l" rtl="0">
              <a:lnSpc>
                <a:spcPct val="90000"/>
              </a:lnSpc>
              <a:spcBef>
                <a:spcPts val="750"/>
              </a:spcBef>
              <a:spcAft>
                <a:spcPts val="0"/>
              </a:spcAft>
              <a:buClr>
                <a:srgbClr val="FFFFFF"/>
              </a:buClr>
              <a:buSzPts val="1250"/>
              <a:buFont typeface="Arial"/>
              <a:buNone/>
            </a:pPr>
            <a:r>
              <a:rPr lang="en-US" sz="1250" b="0" i="0" u="none" strike="noStrike" cap="none">
                <a:solidFill>
                  <a:srgbClr val="FFFFFF"/>
                </a:solidFill>
                <a:latin typeface="Calibri"/>
                <a:ea typeface="Calibri"/>
                <a:cs typeface="Calibri"/>
                <a:sym typeface="Calibri"/>
              </a:rPr>
              <a:t>.</a:t>
            </a:r>
            <a:endParaRPr/>
          </a:p>
        </p:txBody>
      </p:sp>
      <p:sp>
        <p:nvSpPr>
          <p:cNvPr id="385" name="Shape 385"/>
          <p:cNvSpPr txBox="1"/>
          <p:nvPr/>
        </p:nvSpPr>
        <p:spPr>
          <a:xfrm>
            <a:off x="5911494" y="2668026"/>
            <a:ext cx="1674912" cy="5898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406"/>
              <a:buFont typeface="Arial"/>
              <a:buNone/>
            </a:pPr>
            <a:r>
              <a:rPr lang="en-US" sz="1406" b="1">
                <a:solidFill>
                  <a:srgbClr val="FFFFFF"/>
                </a:solidFill>
                <a:latin typeface="Calibri"/>
                <a:ea typeface="Calibri"/>
                <a:cs typeface="Calibri"/>
                <a:sym typeface="Calibri"/>
              </a:rPr>
              <a:t>Sopimus</a:t>
            </a:r>
            <a:endParaRPr sz="1406" b="1" i="0" u="none" strike="noStrike" cap="none">
              <a:solidFill>
                <a:srgbClr val="FFFFFF"/>
              </a:solidFill>
              <a:latin typeface="Calibri"/>
              <a:ea typeface="Calibri"/>
              <a:cs typeface="Calibri"/>
              <a:sym typeface="Calibri"/>
            </a:endParaRPr>
          </a:p>
        </p:txBody>
      </p:sp>
      <p:sp>
        <p:nvSpPr>
          <p:cNvPr id="386" name="Shape 386"/>
          <p:cNvSpPr txBox="1"/>
          <p:nvPr/>
        </p:nvSpPr>
        <p:spPr>
          <a:xfrm>
            <a:off x="6274251" y="853118"/>
            <a:ext cx="2155512" cy="797471"/>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406"/>
              <a:buFont typeface="Arial"/>
              <a:buNone/>
            </a:pPr>
            <a:r>
              <a:rPr lang="en-US" sz="1406" b="1">
                <a:solidFill>
                  <a:srgbClr val="FFFFFF"/>
                </a:solidFill>
                <a:latin typeface="Calibri"/>
                <a:ea typeface="Calibri"/>
                <a:cs typeface="Calibri"/>
                <a:sym typeface="Calibri"/>
              </a:rPr>
              <a:t>2.</a:t>
            </a:r>
            <a:r>
              <a:rPr lang="en-US" sz="1406" b="1" i="0" u="none" strike="noStrike" cap="none">
                <a:solidFill>
                  <a:srgbClr val="FFFFFF"/>
                </a:solidFill>
                <a:latin typeface="Calibri"/>
                <a:ea typeface="Calibri"/>
                <a:cs typeface="Calibri"/>
                <a:sym typeface="Calibri"/>
              </a:rPr>
              <a:t> Tapaaminen</a:t>
            </a:r>
            <a:endParaRPr/>
          </a:p>
          <a:p>
            <a:pPr marL="0" marR="0" lvl="0" indent="0" algn="l" rtl="0">
              <a:lnSpc>
                <a:spcPct val="90000"/>
              </a:lnSpc>
              <a:spcBef>
                <a:spcPts val="750"/>
              </a:spcBef>
              <a:spcAft>
                <a:spcPts val="0"/>
              </a:spcAft>
              <a:buClr>
                <a:srgbClr val="FFFFFF"/>
              </a:buClr>
              <a:buSzPts val="1406"/>
              <a:buFont typeface="Arial"/>
              <a:buNone/>
            </a:pPr>
            <a:r>
              <a:rPr lang="en-US" sz="1406">
                <a:solidFill>
                  <a:srgbClr val="FFFFFF"/>
                </a:solidFill>
                <a:latin typeface="Calibri"/>
                <a:ea typeface="Calibri"/>
                <a:cs typeface="Calibri"/>
                <a:sym typeface="Calibri"/>
              </a:rPr>
              <a:t>n. 1 kk ekasta tapaamisesta</a:t>
            </a:r>
            <a:endParaRPr sz="1250" i="0" u="none" strike="noStrike" cap="none">
              <a:solidFill>
                <a:srgbClr val="FFFFFF"/>
              </a:solidFill>
              <a:latin typeface="Calibri"/>
              <a:ea typeface="Calibri"/>
              <a:cs typeface="Calibri"/>
              <a:sym typeface="Calibri"/>
            </a:endParaRPr>
          </a:p>
        </p:txBody>
      </p:sp>
      <p:sp>
        <p:nvSpPr>
          <p:cNvPr id="387" name="Shape 387"/>
          <p:cNvSpPr txBox="1"/>
          <p:nvPr/>
        </p:nvSpPr>
        <p:spPr>
          <a:xfrm>
            <a:off x="8401788" y="1899203"/>
            <a:ext cx="1674912" cy="80066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FFFFFF"/>
              </a:buClr>
              <a:buSzPts val="1406"/>
              <a:buFont typeface="Arial"/>
              <a:buNone/>
            </a:pPr>
            <a:r>
              <a:rPr lang="en-US" sz="1406" b="1">
                <a:solidFill>
                  <a:srgbClr val="FFFFFF"/>
                </a:solidFill>
                <a:latin typeface="Calibri"/>
                <a:ea typeface="Calibri"/>
                <a:cs typeface="Calibri"/>
                <a:sym typeface="Calibri"/>
              </a:rPr>
              <a:t>3. tapaaminen</a:t>
            </a:r>
            <a:endParaRPr sz="1406" b="1" i="0" u="none" strike="noStrike" cap="none">
              <a:solidFill>
                <a:srgbClr val="FFFFFF"/>
              </a:solidFill>
              <a:latin typeface="Calibri"/>
              <a:ea typeface="Calibri"/>
              <a:cs typeface="Calibri"/>
              <a:sym typeface="Calibri"/>
            </a:endParaRPr>
          </a:p>
          <a:p>
            <a:pPr marL="0" marR="0" lvl="0" indent="0" algn="l" rtl="0">
              <a:lnSpc>
                <a:spcPct val="90000"/>
              </a:lnSpc>
              <a:spcBef>
                <a:spcPts val="750"/>
              </a:spcBef>
              <a:spcAft>
                <a:spcPts val="0"/>
              </a:spcAft>
              <a:buClr>
                <a:srgbClr val="FFFFFF"/>
              </a:buClr>
              <a:buSzPts val="1250"/>
              <a:buFont typeface="Arial"/>
              <a:buNone/>
            </a:pPr>
            <a:r>
              <a:rPr lang="en-US" sz="1250">
                <a:solidFill>
                  <a:srgbClr val="FFFFFF"/>
                </a:solidFill>
                <a:latin typeface="Calibri"/>
                <a:ea typeface="Calibri"/>
                <a:cs typeface="Calibri"/>
                <a:sym typeface="Calibri"/>
              </a:rPr>
              <a:t>1,5 kuukautta toisesta tapaamisesta eli 2,5 kk ensimmäisestä</a:t>
            </a:r>
            <a:endParaRPr sz="1250" b="0" i="0" u="none" strike="noStrike" cap="none">
              <a:solidFill>
                <a:srgbClr val="FFFFFF"/>
              </a:solidFill>
              <a:latin typeface="Calibri"/>
              <a:ea typeface="Calibri"/>
              <a:cs typeface="Calibri"/>
              <a:sym typeface="Calibri"/>
            </a:endParaRPr>
          </a:p>
        </p:txBody>
      </p:sp>
      <p:sp>
        <p:nvSpPr>
          <p:cNvPr id="388" name="Shape 388"/>
          <p:cNvSpPr txBox="1"/>
          <p:nvPr/>
        </p:nvSpPr>
        <p:spPr>
          <a:xfrm>
            <a:off x="7427046" y="5873965"/>
            <a:ext cx="4236344" cy="338533"/>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FFFFFF"/>
              </a:buClr>
              <a:buSzPts val="3200"/>
              <a:buFont typeface="Impact"/>
              <a:buNone/>
            </a:pPr>
            <a:r>
              <a:rPr lang="en-US" sz="3200" b="0" i="0" u="none" strike="noStrike" cap="none">
                <a:solidFill>
                  <a:srgbClr val="FFFFFF"/>
                </a:solidFill>
                <a:latin typeface="Impact"/>
                <a:ea typeface="Impact"/>
                <a:cs typeface="Impact"/>
                <a:sym typeface="Impact"/>
              </a:rPr>
              <a:t>Yht. 68 yhteydenottoa</a:t>
            </a:r>
            <a:endParaRPr sz="3200" b="0" i="0" u="none" strike="noStrike" cap="none">
              <a:solidFill>
                <a:srgbClr val="FFFFFF"/>
              </a:solidFill>
              <a:latin typeface="Impact"/>
              <a:ea typeface="Impact"/>
              <a:cs typeface="Impact"/>
              <a:sym typeface="Impact"/>
            </a:endParaRPr>
          </a:p>
        </p:txBody>
      </p:sp>
      <p:pic>
        <p:nvPicPr>
          <p:cNvPr id="389" name="Shape 389"/>
          <p:cNvPicPr preferRelativeResize="0"/>
          <p:nvPr/>
        </p:nvPicPr>
        <p:blipFill rotWithShape="1">
          <a:blip r:embed="rId3">
            <a:alphaModFix/>
          </a:blip>
          <a:srcRect/>
          <a:stretch/>
        </p:blipFill>
        <p:spPr>
          <a:xfrm>
            <a:off x="-25455" y="3030957"/>
            <a:ext cx="2161132" cy="1813153"/>
          </a:xfrm>
          <a:prstGeom prst="rect">
            <a:avLst/>
          </a:prstGeom>
          <a:noFill/>
          <a:ln>
            <a:noFill/>
          </a:ln>
        </p:spPr>
      </p:pic>
      <p:sp>
        <p:nvSpPr>
          <p:cNvPr id="390" name="Shape 390"/>
          <p:cNvSpPr/>
          <p:nvPr/>
        </p:nvSpPr>
        <p:spPr>
          <a:xfrm>
            <a:off x="-6637" y="858231"/>
            <a:ext cx="2900734" cy="1095209"/>
          </a:xfrm>
          <a:prstGeom prst="wedgeEllipseCallout">
            <a:avLst>
              <a:gd name="adj1" fmla="val 3837"/>
              <a:gd name="adj2" fmla="val 7218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"Olimme tosi vihaisia ja oli paljon asioita mielessä sanottavana - päällimmäisenä suuttumus tai vihaisuus."</a:t>
            </a:r>
            <a:endParaRPr sz="1100">
              <a:solidFill>
                <a:schemeClr val="dk1"/>
              </a:solidFill>
              <a:latin typeface="Calibri"/>
              <a:ea typeface="Calibri"/>
              <a:cs typeface="Calibri"/>
              <a:sym typeface="Calibri"/>
            </a:endParaRPr>
          </a:p>
        </p:txBody>
      </p:sp>
      <p:sp>
        <p:nvSpPr>
          <p:cNvPr id="391" name="Shape 391"/>
          <p:cNvSpPr/>
          <p:nvPr/>
        </p:nvSpPr>
        <p:spPr>
          <a:xfrm>
            <a:off x="2071791" y="1385927"/>
            <a:ext cx="2900734" cy="905196"/>
          </a:xfrm>
          <a:prstGeom prst="wedgeEllipseCallout">
            <a:avLst>
              <a:gd name="adj1" fmla="val -26772"/>
              <a:gd name="adj2" fmla="val 7944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Mulla kiehu sisällä ja veri virtas niin, että kaikki oli sellain sumeeta koko ajan."</a:t>
            </a:r>
            <a:endParaRPr/>
          </a:p>
          <a:p>
            <a:pPr marL="0" marR="0" lvl="0" indent="0" algn="l" rtl="0">
              <a:spcBef>
                <a:spcPts val="0"/>
              </a:spcBef>
              <a:spcAft>
                <a:spcPts val="0"/>
              </a:spcAft>
              <a:buNone/>
            </a:pPr>
            <a:endParaRPr sz="1100">
              <a:solidFill>
                <a:schemeClr val="dk1"/>
              </a:solidFill>
              <a:latin typeface="Calibri"/>
              <a:ea typeface="Calibri"/>
              <a:cs typeface="Calibri"/>
              <a:sym typeface="Calibri"/>
            </a:endParaRPr>
          </a:p>
        </p:txBody>
      </p:sp>
      <p:sp>
        <p:nvSpPr>
          <p:cNvPr id="392" name="Shape 392"/>
          <p:cNvSpPr/>
          <p:nvPr/>
        </p:nvSpPr>
        <p:spPr>
          <a:xfrm>
            <a:off x="2442998" y="4703956"/>
            <a:ext cx="2583107" cy="1475880"/>
          </a:xfrm>
          <a:prstGeom prst="wedgeEllipseCallout">
            <a:avLst>
              <a:gd name="adj1" fmla="val 33035"/>
              <a:gd name="adj2" fmla="val 60048"/>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1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”sovittelu on sitä, että jutellaan mitä on tapahtunut niin kauan, että kaikki hyväksyy sen faktan mitä me siinä keskustelussa saadaan" - SOVITTELIJA</a:t>
            </a:r>
            <a:endParaRPr/>
          </a:p>
          <a:p>
            <a:pPr marL="0" marR="0" lvl="0" indent="0" algn="l" rtl="0">
              <a:spcBef>
                <a:spcPts val="0"/>
              </a:spcBef>
              <a:spcAft>
                <a:spcPts val="0"/>
              </a:spcAft>
              <a:buNone/>
            </a:pPr>
            <a:r>
              <a:rPr lang="en-US" sz="1100" b="1">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393" name="Shape 393"/>
          <p:cNvSpPr/>
          <p:nvPr/>
        </p:nvSpPr>
        <p:spPr>
          <a:xfrm>
            <a:off x="5122101" y="4657677"/>
            <a:ext cx="2095698" cy="1759491"/>
          </a:xfrm>
          <a:prstGeom prst="wedgeEllipseCallout">
            <a:avLst>
              <a:gd name="adj1" fmla="val -20833"/>
              <a:gd name="adj2" fmla="val 625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”ei etsitä totuutta vaan etitään riittävä pohja sille, että päästään kertomaan muille, että miltä se tuntui” - SOVITTELIJA</a:t>
            </a:r>
            <a:endParaRPr/>
          </a:p>
        </p:txBody>
      </p:sp>
      <p:sp>
        <p:nvSpPr>
          <p:cNvPr id="394" name="Shape 394"/>
          <p:cNvSpPr/>
          <p:nvPr/>
        </p:nvSpPr>
        <p:spPr>
          <a:xfrm>
            <a:off x="7092384" y="3655485"/>
            <a:ext cx="2515036" cy="1735509"/>
          </a:xfrm>
          <a:prstGeom prst="wedgeEllipseCallout">
            <a:avLst>
              <a:gd name="adj1" fmla="val 30718"/>
              <a:gd name="adj2" fmla="val 65625"/>
            </a:avLst>
          </a:prstGeom>
          <a:solidFill>
            <a:srgbClr val="F7F6D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Oli siitä se hyöty, että mä sain tavallaan varmuuden siihen että joku oikeesti välittää ja hoitaa tätä asiaa. Se ei jatku, ei tarvi enää stressata siitä." - ASIANOSAINEN</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Shape 395"/>
          <p:cNvSpPr/>
          <p:nvPr/>
        </p:nvSpPr>
        <p:spPr>
          <a:xfrm>
            <a:off x="9189483" y="176355"/>
            <a:ext cx="3421048" cy="1956209"/>
          </a:xfrm>
          <a:prstGeom prst="wedgeEllipseCallout">
            <a:avLst>
              <a:gd name="adj1" fmla="val -20833"/>
              <a:gd name="adj2" fmla="val 62500"/>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"Ni käsiteltiin niitä että onko ne menneet hyvin, niin kuin on sovittu. Onko</a:t>
            </a:r>
            <a:r>
              <a:rPr lang="en-US" sz="1800" b="1">
                <a:solidFill>
                  <a:schemeClr val="dk1"/>
                </a:solidFill>
                <a:latin typeface="Calibri"/>
                <a:ea typeface="Calibri"/>
                <a:cs typeface="Calibri"/>
                <a:sym typeface="Calibri"/>
              </a:rPr>
              <a:t> </a:t>
            </a:r>
            <a:r>
              <a:rPr lang="en-US" sz="1100" b="1">
                <a:solidFill>
                  <a:schemeClr val="dk1"/>
                </a:solidFill>
                <a:latin typeface="Calibri"/>
                <a:ea typeface="Calibri"/>
                <a:cs typeface="Calibri"/>
                <a:sym typeface="Calibri"/>
              </a:rPr>
              <a:t>tapahtunut mitään erikoista ja siinä selkeesti molemmat osapuolet oli saanut semmoisen rauhan, että jopa pyydeltiin anteeksi omaa käytöstä mikä oli ollut silloin muutamia kuukausia aikasemmin." </a:t>
            </a:r>
            <a:endParaRPr/>
          </a:p>
        </p:txBody>
      </p:sp>
      <p:sp>
        <p:nvSpPr>
          <p:cNvPr id="396" name="Shape 396"/>
          <p:cNvSpPr/>
          <p:nvPr/>
        </p:nvSpPr>
        <p:spPr>
          <a:xfrm>
            <a:off x="9728283" y="3567643"/>
            <a:ext cx="2567086" cy="1572825"/>
          </a:xfrm>
          <a:prstGeom prst="wedgeEllipseCallout">
            <a:avLst>
              <a:gd name="adj1" fmla="val -20833"/>
              <a:gd name="adj2" fmla="val 62500"/>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1">
                <a:solidFill>
                  <a:schemeClr val="lt1"/>
                </a:solidFill>
                <a:latin typeface="Calibri"/>
                <a:ea typeface="Calibri"/>
                <a:cs typeface="Calibri"/>
                <a:sym typeface="Calibri"/>
              </a:rPr>
              <a:t>”</a:t>
            </a:r>
            <a:r>
              <a:rPr lang="en-US" sz="1100" b="1">
                <a:solidFill>
                  <a:schemeClr val="dk1"/>
                </a:solidFill>
                <a:latin typeface="Calibri"/>
                <a:ea typeface="Calibri"/>
                <a:cs typeface="Calibri"/>
                <a:sym typeface="Calibri"/>
              </a:rPr>
              <a:t>”ne pahat sanat ja pahat jutut pysy meidän perässä ja on vieläkin meidän perässä, mutta ei ratkaistu tappelemalla, riitelemällä , lyömällä” - ASIANOSAINEN</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9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1"/>
        <p:cNvGrpSpPr/>
        <p:nvPr/>
      </p:nvGrpSpPr>
      <p:grpSpPr>
        <a:xfrm>
          <a:off x="0" y="0"/>
          <a:ext cx="0" cy="0"/>
          <a:chOff x="0" y="0"/>
          <a:chExt cx="0" cy="0"/>
        </a:xfrm>
      </p:grpSpPr>
      <p:sp>
        <p:nvSpPr>
          <p:cNvPr id="402" name="Shape 402"/>
          <p:cNvSpPr/>
          <p:nvPr/>
        </p:nvSpPr>
        <p:spPr>
          <a:xfrm>
            <a:off x="115" y="2783762"/>
            <a:ext cx="12191770" cy="1670869"/>
          </a:xfrm>
          <a:prstGeom prst="rect">
            <a:avLst/>
          </a:prstGeom>
          <a:gradFill>
            <a:gsLst>
              <a:gs pos="0">
                <a:schemeClr val="lt1"/>
              </a:gs>
              <a:gs pos="100000">
                <a:srgbClr val="FAFAFA">
                  <a:alpha val="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3" name="Shape 403"/>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A5A5A5"/>
              </a:buClr>
              <a:buSzPts val="911"/>
              <a:buFont typeface="Calibri"/>
              <a:buNone/>
            </a:pPr>
            <a:endParaRPr sz="910" b="0" i="0" u="none" strike="noStrike" cap="none">
              <a:solidFill>
                <a:srgbClr val="FFFFFF"/>
              </a:solidFill>
              <a:latin typeface="Calibri"/>
              <a:ea typeface="Calibri"/>
              <a:cs typeface="Calibri"/>
              <a:sym typeface="Calibri"/>
            </a:endParaRPr>
          </a:p>
        </p:txBody>
      </p:sp>
      <p:sp>
        <p:nvSpPr>
          <p:cNvPr id="404" name="Shape 404"/>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FFFFFF"/>
              </a:buClr>
              <a:buSzPts val="910"/>
              <a:buFont typeface="Calibri"/>
              <a:buNone/>
            </a:pPr>
            <a:fld id="{00000000-1234-1234-1234-123412341234}" type="slidenum">
              <a:rPr lang="en-US" sz="910" b="0" i="0" u="none" strike="noStrike" cap="none">
                <a:solidFill>
                  <a:srgbClr val="FFFFFF"/>
                </a:solidFill>
                <a:latin typeface="Calibri"/>
                <a:ea typeface="Calibri"/>
                <a:cs typeface="Calibri"/>
                <a:sym typeface="Calibri"/>
              </a:rPr>
              <a:t>5</a:t>
            </a:fld>
            <a:endParaRPr sz="910" b="0" i="0" u="none" strike="noStrike" cap="none">
              <a:solidFill>
                <a:srgbClr val="FFFFFF"/>
              </a:solidFill>
              <a:latin typeface="Calibri"/>
              <a:ea typeface="Calibri"/>
              <a:cs typeface="Calibri"/>
              <a:sym typeface="Calibri"/>
            </a:endParaRPr>
          </a:p>
        </p:txBody>
      </p:sp>
      <p:sp>
        <p:nvSpPr>
          <p:cNvPr id="405" name="Shape 405"/>
          <p:cNvSpPr/>
          <p:nvPr/>
        </p:nvSpPr>
        <p:spPr>
          <a:xfrm>
            <a:off x="1035906" y="1047248"/>
            <a:ext cx="4344606" cy="567397"/>
          </a:xfrm>
          <a:prstGeom prst="rect">
            <a:avLst/>
          </a:prstGeom>
          <a:noFill/>
          <a:ln>
            <a:noFill/>
          </a:ln>
        </p:spPr>
        <p:txBody>
          <a:bodyPr spcFirstLastPara="1" wrap="square" lIns="25375" tIns="25375" rIns="25375" bIns="25375" anchor="ctr" anchorCtr="0">
            <a:noAutofit/>
          </a:bodyPr>
          <a:lstStyle/>
          <a:p>
            <a:pPr marL="0" marR="0" lvl="0" indent="0" algn="l" rtl="0">
              <a:lnSpc>
                <a:spcPct val="70000"/>
              </a:lnSpc>
              <a:spcBef>
                <a:spcPts val="0"/>
              </a:spcBef>
              <a:spcAft>
                <a:spcPts val="0"/>
              </a:spcAft>
              <a:buNone/>
            </a:pPr>
            <a:r>
              <a:rPr lang="en-US" sz="4791" b="1">
                <a:solidFill>
                  <a:srgbClr val="2A2A2D"/>
                </a:solidFill>
                <a:latin typeface="Arial"/>
                <a:ea typeface="Arial"/>
                <a:cs typeface="Arial"/>
                <a:sym typeface="Arial"/>
              </a:rPr>
              <a:t>Vaikutukset</a:t>
            </a:r>
            <a:endParaRPr sz="2000" b="1" i="0" u="none" strike="noStrike" cap="none">
              <a:solidFill>
                <a:srgbClr val="2A2A2D"/>
              </a:solidFill>
              <a:latin typeface="Arial"/>
              <a:ea typeface="Arial"/>
              <a:cs typeface="Arial"/>
              <a:sym typeface="Arial"/>
            </a:endParaRPr>
          </a:p>
        </p:txBody>
      </p:sp>
      <p:sp>
        <p:nvSpPr>
          <p:cNvPr id="406" name="Shape 406"/>
          <p:cNvSpPr txBox="1"/>
          <p:nvPr/>
        </p:nvSpPr>
        <p:spPr>
          <a:xfrm>
            <a:off x="1398547" y="2634939"/>
            <a:ext cx="2028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D47"/>
              </a:buClr>
              <a:buSzPts val="1800"/>
              <a:buFont typeface="Arial"/>
              <a:buNone/>
            </a:pPr>
            <a:r>
              <a:rPr lang="en-US" sz="1800" b="1" i="0" u="none" strike="noStrike" cap="none">
                <a:solidFill>
                  <a:srgbClr val="333D47"/>
                </a:solidFill>
                <a:latin typeface="Arial"/>
                <a:ea typeface="Arial"/>
                <a:cs typeface="Arial"/>
                <a:sym typeface="Arial"/>
              </a:rPr>
              <a:t>Yksilö</a:t>
            </a:r>
            <a:r>
              <a:rPr lang="en-US" sz="1800" b="1">
                <a:solidFill>
                  <a:srgbClr val="333D47"/>
                </a:solidFill>
                <a:latin typeface="Arial"/>
                <a:ea typeface="Arial"/>
                <a:cs typeface="Arial"/>
                <a:sym typeface="Arial"/>
              </a:rPr>
              <a:t>lle</a:t>
            </a:r>
            <a:endParaRPr sz="1800" b="1" i="0" u="none" strike="noStrike" cap="none">
              <a:solidFill>
                <a:srgbClr val="333D47"/>
              </a:solidFill>
              <a:latin typeface="Arial"/>
              <a:ea typeface="Arial"/>
              <a:cs typeface="Arial"/>
              <a:sym typeface="Arial"/>
            </a:endParaRPr>
          </a:p>
        </p:txBody>
      </p:sp>
      <p:cxnSp>
        <p:nvCxnSpPr>
          <p:cNvPr id="407" name="Shape 407"/>
          <p:cNvCxnSpPr/>
          <p:nvPr/>
        </p:nvCxnSpPr>
        <p:spPr>
          <a:xfrm>
            <a:off x="1411790" y="3069447"/>
            <a:ext cx="2636401" cy="0"/>
          </a:xfrm>
          <a:prstGeom prst="straightConnector1">
            <a:avLst/>
          </a:prstGeom>
          <a:noFill/>
          <a:ln w="9525" cap="flat" cmpd="sng">
            <a:solidFill>
              <a:srgbClr val="B6B6B6"/>
            </a:solidFill>
            <a:prstDash val="solid"/>
            <a:miter lim="800000"/>
            <a:headEnd type="none" w="sm" len="sm"/>
            <a:tailEnd type="none" w="sm" len="sm"/>
          </a:ln>
        </p:spPr>
      </p:cxnSp>
      <p:sp>
        <p:nvSpPr>
          <p:cNvPr id="408" name="Shape 408"/>
          <p:cNvSpPr/>
          <p:nvPr/>
        </p:nvSpPr>
        <p:spPr>
          <a:xfrm>
            <a:off x="1398561" y="3134630"/>
            <a:ext cx="3218477" cy="1131079"/>
          </a:xfrm>
          <a:prstGeom prst="rect">
            <a:avLst/>
          </a:prstGeom>
          <a:noFill/>
          <a:ln>
            <a:noFill/>
          </a:ln>
        </p:spPr>
        <p:txBody>
          <a:bodyPr spcFirstLastPara="1" wrap="square" lIns="22850" tIns="45700" rIns="22850" bIns="45700" anchor="t" anchorCtr="0">
            <a:noAutofit/>
          </a:bodyPr>
          <a:lstStyle/>
          <a:p>
            <a:pPr marL="0" marR="0" lvl="0" indent="0" algn="l" rtl="0">
              <a:spcBef>
                <a:spcPts val="0"/>
              </a:spcBef>
              <a:spcAft>
                <a:spcPts val="0"/>
              </a:spcAft>
              <a:buNone/>
            </a:pPr>
            <a:r>
              <a:rPr lang="en-US" sz="1350">
                <a:solidFill>
                  <a:srgbClr val="94999F"/>
                </a:solidFill>
                <a:latin typeface="Calibri"/>
                <a:ea typeface="Calibri"/>
                <a:cs typeface="Calibri"/>
                <a:sym typeface="Calibri"/>
              </a:rPr>
              <a:t>Kasvattava tai opettava kokemus. Haastatteluissa tuli esille, että osapuolet kokivat tulleensa nähdyiksi ja kuulluiksi. Ja haastatellut kokivat, että sovittelun jälkeen he pystyivät jatkamaan normaalia arkeaan.</a:t>
            </a:r>
            <a:endParaRPr sz="1350" b="0" i="0" u="none" strike="noStrike" cap="none">
              <a:solidFill>
                <a:srgbClr val="94999F"/>
              </a:solidFill>
              <a:latin typeface="Calibri"/>
              <a:ea typeface="Calibri"/>
              <a:cs typeface="Calibri"/>
              <a:sym typeface="Calibri"/>
            </a:endParaRPr>
          </a:p>
        </p:txBody>
      </p:sp>
      <p:sp>
        <p:nvSpPr>
          <p:cNvPr id="409" name="Shape 409"/>
          <p:cNvSpPr txBox="1"/>
          <p:nvPr/>
        </p:nvSpPr>
        <p:spPr>
          <a:xfrm>
            <a:off x="4894941" y="2700114"/>
            <a:ext cx="1831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D47"/>
              </a:buClr>
              <a:buSzPts val="1800"/>
              <a:buFont typeface="Arial"/>
              <a:buNone/>
            </a:pPr>
            <a:r>
              <a:rPr lang="en-US" sz="1800" b="1" i="0" u="none" strike="noStrike" cap="none">
                <a:solidFill>
                  <a:srgbClr val="333D47"/>
                </a:solidFill>
                <a:latin typeface="Arial"/>
                <a:ea typeface="Arial"/>
                <a:cs typeface="Arial"/>
                <a:sym typeface="Arial"/>
              </a:rPr>
              <a:t>Yhteisölle</a:t>
            </a:r>
            <a:endParaRPr sz="1800" b="1" i="0" u="none" strike="noStrike" cap="none">
              <a:solidFill>
                <a:srgbClr val="333D47"/>
              </a:solidFill>
              <a:latin typeface="Arial"/>
              <a:ea typeface="Arial"/>
              <a:cs typeface="Arial"/>
              <a:sym typeface="Arial"/>
            </a:endParaRPr>
          </a:p>
        </p:txBody>
      </p:sp>
      <p:cxnSp>
        <p:nvCxnSpPr>
          <p:cNvPr id="410" name="Shape 410"/>
          <p:cNvCxnSpPr/>
          <p:nvPr/>
        </p:nvCxnSpPr>
        <p:spPr>
          <a:xfrm>
            <a:off x="4838103" y="3069447"/>
            <a:ext cx="2636401" cy="0"/>
          </a:xfrm>
          <a:prstGeom prst="straightConnector1">
            <a:avLst/>
          </a:prstGeom>
          <a:noFill/>
          <a:ln w="9525" cap="flat" cmpd="sng">
            <a:solidFill>
              <a:srgbClr val="B6B6B6"/>
            </a:solidFill>
            <a:prstDash val="solid"/>
            <a:miter lim="800000"/>
            <a:headEnd type="none" w="sm" len="sm"/>
            <a:tailEnd type="none" w="sm" len="sm"/>
          </a:ln>
        </p:spPr>
      </p:cxnSp>
      <p:sp>
        <p:nvSpPr>
          <p:cNvPr id="411" name="Shape 411"/>
          <p:cNvSpPr/>
          <p:nvPr/>
        </p:nvSpPr>
        <p:spPr>
          <a:xfrm>
            <a:off x="4824874" y="3184779"/>
            <a:ext cx="2649630" cy="1338828"/>
          </a:xfrm>
          <a:prstGeom prst="rect">
            <a:avLst/>
          </a:prstGeom>
          <a:noFill/>
          <a:ln>
            <a:noFill/>
          </a:ln>
        </p:spPr>
        <p:txBody>
          <a:bodyPr spcFirstLastPara="1" wrap="square" lIns="22850" tIns="45700" rIns="22850" bIns="45700" anchor="t" anchorCtr="0">
            <a:noAutofit/>
          </a:bodyPr>
          <a:lstStyle/>
          <a:p>
            <a:pPr marL="0" marR="0" lvl="0" indent="0" algn="l" rtl="0">
              <a:spcBef>
                <a:spcPts val="0"/>
              </a:spcBef>
              <a:spcAft>
                <a:spcPts val="0"/>
              </a:spcAft>
              <a:buNone/>
            </a:pPr>
            <a:r>
              <a:rPr lang="en-US" sz="1350">
                <a:solidFill>
                  <a:srgbClr val="94999F"/>
                </a:solidFill>
                <a:latin typeface="Calibri"/>
                <a:ea typeface="Calibri"/>
                <a:cs typeface="Calibri"/>
                <a:sym typeface="Calibri"/>
              </a:rPr>
              <a:t>Sovittelun jälkeen haastateltujen mukaan tilanne ostoskeskuksessa ja sen lähiympäristössä rauhoittui. Osapuolet myöskin levittivät omassa lähipiirissään tietoa siitä, että asia oli sovittu</a:t>
            </a:r>
            <a:r>
              <a:rPr lang="en-US" sz="1350" b="0" i="0" u="none" strike="noStrike" cap="none">
                <a:solidFill>
                  <a:srgbClr val="94999F"/>
                </a:solidFill>
                <a:latin typeface="Calibri"/>
                <a:ea typeface="Calibri"/>
                <a:cs typeface="Calibri"/>
                <a:sym typeface="Calibri"/>
              </a:rPr>
              <a:t>.</a:t>
            </a:r>
            <a:endParaRPr sz="1350" b="0" i="0" u="none" strike="noStrike" cap="none">
              <a:solidFill>
                <a:srgbClr val="94999F"/>
              </a:solidFill>
              <a:latin typeface="Calibri"/>
              <a:ea typeface="Calibri"/>
              <a:cs typeface="Calibri"/>
              <a:sym typeface="Calibri"/>
            </a:endParaRPr>
          </a:p>
        </p:txBody>
      </p:sp>
      <p:sp>
        <p:nvSpPr>
          <p:cNvPr id="412" name="Shape 412"/>
          <p:cNvSpPr txBox="1"/>
          <p:nvPr/>
        </p:nvSpPr>
        <p:spPr>
          <a:xfrm>
            <a:off x="8286646" y="2610175"/>
            <a:ext cx="2636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D47"/>
              </a:buClr>
              <a:buSzPts val="1800"/>
              <a:buFont typeface="Arial"/>
              <a:buNone/>
            </a:pPr>
            <a:r>
              <a:rPr lang="en-US" sz="1800" b="1">
                <a:solidFill>
                  <a:srgbClr val="333D47"/>
                </a:solidFill>
                <a:latin typeface="Arial"/>
                <a:ea typeface="Arial"/>
                <a:cs typeface="Arial"/>
                <a:sym typeface="Arial"/>
              </a:rPr>
              <a:t>Viranomaisille</a:t>
            </a:r>
            <a:endParaRPr sz="1800" b="1" i="0" u="none" strike="noStrike" cap="none">
              <a:solidFill>
                <a:srgbClr val="333D47"/>
              </a:solidFill>
              <a:latin typeface="Arial"/>
              <a:ea typeface="Arial"/>
              <a:cs typeface="Arial"/>
              <a:sym typeface="Arial"/>
            </a:endParaRPr>
          </a:p>
        </p:txBody>
      </p:sp>
      <p:cxnSp>
        <p:nvCxnSpPr>
          <p:cNvPr id="413" name="Shape 413"/>
          <p:cNvCxnSpPr/>
          <p:nvPr/>
        </p:nvCxnSpPr>
        <p:spPr>
          <a:xfrm>
            <a:off x="8207284" y="3069447"/>
            <a:ext cx="2636401" cy="0"/>
          </a:xfrm>
          <a:prstGeom prst="straightConnector1">
            <a:avLst/>
          </a:prstGeom>
          <a:noFill/>
          <a:ln w="9525" cap="flat" cmpd="sng">
            <a:solidFill>
              <a:srgbClr val="B6B6B6"/>
            </a:solidFill>
            <a:prstDash val="solid"/>
            <a:miter lim="800000"/>
            <a:headEnd type="none" w="sm" len="sm"/>
            <a:tailEnd type="none" w="sm" len="sm"/>
          </a:ln>
        </p:spPr>
      </p:cxnSp>
      <p:sp>
        <p:nvSpPr>
          <p:cNvPr id="414" name="Shape 414"/>
          <p:cNvSpPr/>
          <p:nvPr/>
        </p:nvSpPr>
        <p:spPr>
          <a:xfrm>
            <a:off x="8194055" y="3180796"/>
            <a:ext cx="3997830" cy="1131079"/>
          </a:xfrm>
          <a:prstGeom prst="rect">
            <a:avLst/>
          </a:prstGeom>
          <a:noFill/>
          <a:ln>
            <a:noFill/>
          </a:ln>
        </p:spPr>
        <p:txBody>
          <a:bodyPr spcFirstLastPara="1" wrap="square" lIns="22850" tIns="45700" rIns="22850" bIns="45700" anchor="t" anchorCtr="0">
            <a:noAutofit/>
          </a:bodyPr>
          <a:lstStyle/>
          <a:p>
            <a:pPr marL="0" marR="0" lvl="0" indent="0" algn="l" rtl="0">
              <a:spcBef>
                <a:spcPts val="0"/>
              </a:spcBef>
              <a:spcAft>
                <a:spcPts val="0"/>
              </a:spcAft>
              <a:buNone/>
            </a:pPr>
            <a:r>
              <a:rPr lang="en-US" sz="1350">
                <a:solidFill>
                  <a:srgbClr val="94999F"/>
                </a:solidFill>
                <a:latin typeface="Calibri"/>
                <a:ea typeface="Calibri"/>
                <a:cs typeface="Calibri"/>
                <a:sym typeface="Calibri"/>
              </a:rPr>
              <a:t>”Kuten nyt oli nähtävissä että jos ei olis puututtu niin poliisi olis joutunut tekemään erilaisia temppuja ja mahollisesti se ois johtanut väkivaltaan mistä puhuttiin. mahollisesti. Tässä se sovittelu mitä siellä tehtiin otti meiltä tosi paljon pois.” - POLIISI.</a:t>
            </a:r>
            <a:endParaRPr sz="1350">
              <a:solidFill>
                <a:srgbClr val="94999F"/>
              </a:solidFill>
              <a:latin typeface="Calibri"/>
              <a:ea typeface="Calibri"/>
              <a:cs typeface="Calibri"/>
              <a:sym typeface="Calibri"/>
            </a:endParaRPr>
          </a:p>
        </p:txBody>
      </p:sp>
      <p:cxnSp>
        <p:nvCxnSpPr>
          <p:cNvPr id="415" name="Shape 415"/>
          <p:cNvCxnSpPr/>
          <p:nvPr/>
        </p:nvCxnSpPr>
        <p:spPr>
          <a:xfrm>
            <a:off x="4617038" y="1614645"/>
            <a:ext cx="7574847" cy="0"/>
          </a:xfrm>
          <a:prstGeom prst="straightConnector1">
            <a:avLst/>
          </a:prstGeom>
          <a:noFill/>
          <a:ln w="76200" cap="flat" cmpd="sng">
            <a:solidFill>
              <a:srgbClr val="2A2A2D"/>
            </a:solidFill>
            <a:prstDash val="solid"/>
            <a:miter lim="400000"/>
            <a:headEnd type="none" w="sm" len="sm"/>
            <a:tailEnd type="none" w="sm" len="sm"/>
          </a:ln>
        </p:spPr>
      </p:cxnSp>
      <p:pic>
        <p:nvPicPr>
          <p:cNvPr id="416" name="Shape 416"/>
          <p:cNvPicPr preferRelativeResize="0">
            <a:picLocks noGrp="1"/>
          </p:cNvPicPr>
          <p:nvPr>
            <p:ph type="pic" idx="2"/>
          </p:nvPr>
        </p:nvPicPr>
        <p:blipFill rotWithShape="1">
          <a:blip r:embed="rId3">
            <a:alphaModFix/>
          </a:blip>
          <a:srcRect t="27391" b="27391"/>
          <a:stretch/>
        </p:blipFill>
        <p:spPr>
          <a:xfrm>
            <a:off x="0" y="4484633"/>
            <a:ext cx="12192000" cy="237336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ftr" idx="11"/>
          </p:nvPr>
        </p:nvSpPr>
        <p:spPr>
          <a:xfrm>
            <a:off x="929536" y="6535001"/>
            <a:ext cx="3093879" cy="14026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10" b="0" i="0">
                <a:solidFill>
                  <a:srgbClr val="A5A5A5"/>
                </a:solidFill>
                <a:latin typeface="Calibri"/>
                <a:ea typeface="Calibri"/>
                <a:cs typeface="Calibri"/>
                <a:sym typeface="Calibri"/>
              </a:rPr>
              <a:t>© Vizualus. All Rights Reserved.</a:t>
            </a:r>
            <a:endParaRPr/>
          </a:p>
        </p:txBody>
      </p:sp>
      <p:sp>
        <p:nvSpPr>
          <p:cNvPr id="422" name="Shape 422"/>
          <p:cNvSpPr txBox="1">
            <a:spLocks noGrp="1"/>
          </p:cNvSpPr>
          <p:nvPr>
            <p:ph type="sldNum" idx="12"/>
          </p:nvPr>
        </p:nvSpPr>
        <p:spPr>
          <a:xfrm>
            <a:off x="362083" y="6535002"/>
            <a:ext cx="248756" cy="14026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fld id="{00000000-1234-1234-1234-123412341234}" type="slidenum">
              <a:rPr lang="en-US" sz="910" b="0" i="0">
                <a:solidFill>
                  <a:srgbClr val="A5A5A5"/>
                </a:solidFill>
                <a:latin typeface="Calibri"/>
                <a:ea typeface="Calibri"/>
                <a:cs typeface="Calibri"/>
                <a:sym typeface="Calibri"/>
              </a:rPr>
              <a:t>6</a:t>
            </a:fld>
            <a:endParaRPr sz="910" b="0" i="0">
              <a:solidFill>
                <a:srgbClr val="A5A5A5"/>
              </a:solidFill>
              <a:latin typeface="Calibri"/>
              <a:ea typeface="Calibri"/>
              <a:cs typeface="Calibri"/>
              <a:sym typeface="Calibri"/>
            </a:endParaRPr>
          </a:p>
        </p:txBody>
      </p:sp>
      <p:sp>
        <p:nvSpPr>
          <p:cNvPr id="423" name="Shape 423"/>
          <p:cNvSpPr/>
          <p:nvPr/>
        </p:nvSpPr>
        <p:spPr>
          <a:xfrm>
            <a:off x="1035906" y="1047248"/>
            <a:ext cx="4344606" cy="567397"/>
          </a:xfrm>
          <a:prstGeom prst="rect">
            <a:avLst/>
          </a:prstGeom>
          <a:noFill/>
          <a:ln>
            <a:noFill/>
          </a:ln>
        </p:spPr>
        <p:txBody>
          <a:bodyPr spcFirstLastPara="1" wrap="square" lIns="25375" tIns="25375" rIns="25375" bIns="25375" anchor="ctr" anchorCtr="0">
            <a:noAutofit/>
          </a:bodyPr>
          <a:lstStyle/>
          <a:p>
            <a:pPr marL="0" marR="0" lvl="0" indent="0" algn="l" rtl="0">
              <a:lnSpc>
                <a:spcPct val="70000"/>
              </a:lnSpc>
              <a:spcBef>
                <a:spcPts val="0"/>
              </a:spcBef>
              <a:spcAft>
                <a:spcPts val="0"/>
              </a:spcAft>
              <a:buNone/>
            </a:pPr>
            <a:r>
              <a:rPr lang="en-US" sz="4791" b="1">
                <a:solidFill>
                  <a:srgbClr val="2A2A2D"/>
                </a:solidFill>
                <a:latin typeface="Arial"/>
                <a:ea typeface="Arial"/>
                <a:cs typeface="Arial"/>
                <a:sym typeface="Arial"/>
              </a:rPr>
              <a:t>Hyvä sovittelija</a:t>
            </a:r>
            <a:endParaRPr sz="2000" b="1" i="0" u="none" strike="noStrike" cap="none">
              <a:solidFill>
                <a:srgbClr val="2A2A2D"/>
              </a:solidFill>
              <a:latin typeface="Arial"/>
              <a:ea typeface="Arial"/>
              <a:cs typeface="Arial"/>
              <a:sym typeface="Arial"/>
            </a:endParaRPr>
          </a:p>
        </p:txBody>
      </p:sp>
      <p:cxnSp>
        <p:nvCxnSpPr>
          <p:cNvPr id="424" name="Shape 424"/>
          <p:cNvCxnSpPr/>
          <p:nvPr/>
        </p:nvCxnSpPr>
        <p:spPr>
          <a:xfrm>
            <a:off x="4617038" y="1646150"/>
            <a:ext cx="7574847" cy="0"/>
          </a:xfrm>
          <a:prstGeom prst="straightConnector1">
            <a:avLst/>
          </a:prstGeom>
          <a:noFill/>
          <a:ln w="76200" cap="flat" cmpd="sng">
            <a:solidFill>
              <a:srgbClr val="2A2A2D"/>
            </a:solidFill>
            <a:prstDash val="solid"/>
            <a:miter lim="400000"/>
            <a:headEnd type="none" w="sm" len="sm"/>
            <a:tailEnd type="none" w="sm" len="sm"/>
          </a:ln>
        </p:spPr>
      </p:cxnSp>
      <p:pic>
        <p:nvPicPr>
          <p:cNvPr id="425" name="Shape 425"/>
          <p:cNvPicPr preferRelativeResize="0"/>
          <p:nvPr/>
        </p:nvPicPr>
        <p:blipFill rotWithShape="1">
          <a:blip r:embed="rId3">
            <a:alphaModFix/>
          </a:blip>
          <a:srcRect/>
          <a:stretch/>
        </p:blipFill>
        <p:spPr>
          <a:xfrm>
            <a:off x="6118747" y="2214346"/>
            <a:ext cx="6073253" cy="4089779"/>
          </a:xfrm>
          <a:prstGeom prst="rect">
            <a:avLst/>
          </a:prstGeom>
          <a:noFill/>
          <a:ln>
            <a:noFill/>
          </a:ln>
        </p:spPr>
      </p:pic>
      <p:pic>
        <p:nvPicPr>
          <p:cNvPr id="426" name="Shape 426"/>
          <p:cNvPicPr preferRelativeResize="0"/>
          <p:nvPr/>
        </p:nvPicPr>
        <p:blipFill rotWithShape="1">
          <a:blip r:embed="rId3">
            <a:alphaModFix/>
          </a:blip>
          <a:srcRect/>
          <a:stretch/>
        </p:blipFill>
        <p:spPr>
          <a:xfrm>
            <a:off x="22747" y="2214345"/>
            <a:ext cx="6073253" cy="4089779"/>
          </a:xfrm>
          <a:prstGeom prst="rect">
            <a:avLst/>
          </a:prstGeom>
          <a:noFill/>
          <a:ln>
            <a:noFill/>
          </a:ln>
        </p:spPr>
      </p:pic>
      <p:sp>
        <p:nvSpPr>
          <p:cNvPr id="427" name="Shape 427"/>
          <p:cNvSpPr/>
          <p:nvPr/>
        </p:nvSpPr>
        <p:spPr>
          <a:xfrm>
            <a:off x="6892119" y="3429000"/>
            <a:ext cx="1705971" cy="48790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Luovuus</a:t>
            </a:r>
            <a:endParaRPr/>
          </a:p>
        </p:txBody>
      </p:sp>
      <p:sp>
        <p:nvSpPr>
          <p:cNvPr id="428" name="Shape 428"/>
          <p:cNvSpPr/>
          <p:nvPr/>
        </p:nvSpPr>
        <p:spPr>
          <a:xfrm>
            <a:off x="10508776" y="4149595"/>
            <a:ext cx="1705971" cy="64019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Luottamuksen luominen</a:t>
            </a:r>
            <a:endParaRPr/>
          </a:p>
        </p:txBody>
      </p:sp>
      <p:sp>
        <p:nvSpPr>
          <p:cNvPr id="429" name="Shape 429"/>
          <p:cNvSpPr/>
          <p:nvPr/>
        </p:nvSpPr>
        <p:spPr>
          <a:xfrm>
            <a:off x="9123528" y="3093493"/>
            <a:ext cx="1705971" cy="48790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Ammattitaito</a:t>
            </a:r>
            <a:endParaRPr/>
          </a:p>
        </p:txBody>
      </p:sp>
      <p:sp>
        <p:nvSpPr>
          <p:cNvPr id="430" name="Shape 430"/>
          <p:cNvSpPr/>
          <p:nvPr/>
        </p:nvSpPr>
        <p:spPr>
          <a:xfrm>
            <a:off x="8049904" y="4643654"/>
            <a:ext cx="1705971" cy="487907"/>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Rohkeus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rk Background">
  <a:themeElements>
    <a:clrScheme name="Custom 32">
      <a:dk1>
        <a:srgbClr val="000000"/>
      </a:dk1>
      <a:lt1>
        <a:srgbClr val="FFFFFF"/>
      </a:lt1>
      <a:dk2>
        <a:srgbClr val="44546A"/>
      </a:dk2>
      <a:lt2>
        <a:srgbClr val="E7E6E6"/>
      </a:lt2>
      <a:accent1>
        <a:srgbClr val="FF2744"/>
      </a:accent1>
      <a:accent2>
        <a:srgbClr val="FF9E02"/>
      </a:accent2>
      <a:accent3>
        <a:srgbClr val="07BDFA"/>
      </a:accent3>
      <a:accent4>
        <a:srgbClr val="2A2A2C"/>
      </a:accent4>
      <a:accent5>
        <a:srgbClr val="F3F3F3"/>
      </a:accent5>
      <a:accent6>
        <a:srgbClr val="333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6201</TotalTime>
  <Words>884</Words>
  <Application>Microsoft Office PowerPoint</Application>
  <PresentationFormat>Laajakuva</PresentationFormat>
  <Paragraphs>85</Paragraphs>
  <Slides>6</Slides>
  <Notes>6</Notes>
  <HiddenSlides>0</HiddenSlides>
  <MMClips>0</MMClips>
  <ScaleCrop>false</ScaleCrop>
  <HeadingPairs>
    <vt:vector size="6" baseType="variant">
      <vt:variant>
        <vt:lpstr>Käytetyt fontit</vt:lpstr>
      </vt:variant>
      <vt:variant>
        <vt:i4>4</vt:i4>
      </vt:variant>
      <vt:variant>
        <vt:lpstr>Teema</vt:lpstr>
      </vt:variant>
      <vt:variant>
        <vt:i4>2</vt:i4>
      </vt:variant>
      <vt:variant>
        <vt:lpstr>Dian otsikot</vt:lpstr>
      </vt:variant>
      <vt:variant>
        <vt:i4>6</vt:i4>
      </vt:variant>
    </vt:vector>
  </HeadingPairs>
  <TitlesOfParts>
    <vt:vector size="12" baseType="lpstr">
      <vt:lpstr>Arial</vt:lpstr>
      <vt:lpstr>Impact</vt:lpstr>
      <vt:lpstr>Poppins Light</vt:lpstr>
      <vt:lpstr>Calibri</vt:lpstr>
      <vt:lpstr>Dark Background</vt:lpstr>
      <vt:lpstr>Office-teema</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Miriam Attias</dc:creator>
  <cp:lastModifiedBy>Miriam Attias</cp:lastModifiedBy>
  <cp:revision>3</cp:revision>
  <dcterms:modified xsi:type="dcterms:W3CDTF">2018-05-14T10:40:59Z</dcterms:modified>
</cp:coreProperties>
</file>