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1" d="100"/>
          <a:sy n="51" d="100"/>
        </p:scale>
        <p:origin x="13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tsikkodia">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625599" y="2416387"/>
            <a:ext cx="9753602" cy="2546774"/>
          </a:xfrm>
          <a:prstGeom prst="rect">
            <a:avLst/>
          </a:prstGeom>
        </p:spPr>
        <p:txBody>
          <a:bodyPr lIns="48767" tIns="48767" rIns="48767" bIns="48767" anchor="b"/>
          <a:lstStyle>
            <a:lvl1pPr defTabSz="1300480">
              <a:lnSpc>
                <a:spcPct val="90000"/>
              </a:lnSpc>
              <a:defRPr sz="8400">
                <a:latin typeface="Calibri Light"/>
                <a:ea typeface="Calibri Light"/>
                <a:cs typeface="Calibri Light"/>
                <a:sym typeface="Calibri Light"/>
              </a:defRPr>
            </a:lvl1pPr>
          </a:lstStyle>
          <a:p>
            <a:r>
              <a:t>Title Text</a:t>
            </a:r>
          </a:p>
        </p:txBody>
      </p:sp>
      <p:sp>
        <p:nvSpPr>
          <p:cNvPr id="118" name="Body Level One…"/>
          <p:cNvSpPr txBox="1">
            <a:spLocks noGrp="1"/>
          </p:cNvSpPr>
          <p:nvPr>
            <p:ph type="body" sz="quarter" idx="1"/>
          </p:nvPr>
        </p:nvSpPr>
        <p:spPr>
          <a:xfrm>
            <a:off x="1625599" y="5061373"/>
            <a:ext cx="9753602" cy="1766147"/>
          </a:xfrm>
          <a:prstGeom prst="rect">
            <a:avLst/>
          </a:prstGeom>
        </p:spPr>
        <p:txBody>
          <a:bodyPr lIns="48767" tIns="48767" rIns="48767" bIns="48767" anchor="t"/>
          <a:lstStyle>
            <a:lvl1pPr marL="0" indent="0" algn="ctr" defTabSz="1300480">
              <a:lnSpc>
                <a:spcPct val="90000"/>
              </a:lnSpc>
              <a:spcBef>
                <a:spcPts val="1400"/>
              </a:spcBef>
              <a:buSzTx/>
              <a:buNone/>
              <a:defRPr sz="3400">
                <a:latin typeface="Calibri"/>
                <a:ea typeface="Calibri"/>
                <a:cs typeface="Calibri"/>
                <a:sym typeface="Calibri"/>
              </a:defRPr>
            </a:lvl1pPr>
            <a:lvl2pPr marL="0" indent="457200" algn="ctr" defTabSz="1300480">
              <a:lnSpc>
                <a:spcPct val="90000"/>
              </a:lnSpc>
              <a:spcBef>
                <a:spcPts val="1400"/>
              </a:spcBef>
              <a:buSzTx/>
              <a:buNone/>
              <a:defRPr sz="3400">
                <a:latin typeface="Calibri"/>
                <a:ea typeface="Calibri"/>
                <a:cs typeface="Calibri"/>
                <a:sym typeface="Calibri"/>
              </a:defRPr>
            </a:lvl2pPr>
            <a:lvl3pPr marL="0" indent="914400" algn="ctr" defTabSz="1300480">
              <a:lnSpc>
                <a:spcPct val="90000"/>
              </a:lnSpc>
              <a:spcBef>
                <a:spcPts val="1400"/>
              </a:spcBef>
              <a:buSzTx/>
              <a:buNone/>
              <a:defRPr sz="3400">
                <a:latin typeface="Calibri"/>
                <a:ea typeface="Calibri"/>
                <a:cs typeface="Calibri"/>
                <a:sym typeface="Calibri"/>
              </a:defRPr>
            </a:lvl3pPr>
            <a:lvl4pPr marL="0" indent="1371600" algn="ctr" defTabSz="1300480">
              <a:lnSpc>
                <a:spcPct val="90000"/>
              </a:lnSpc>
              <a:spcBef>
                <a:spcPts val="1400"/>
              </a:spcBef>
              <a:buSzTx/>
              <a:buNone/>
              <a:defRPr sz="3400">
                <a:latin typeface="Calibri"/>
                <a:ea typeface="Calibri"/>
                <a:cs typeface="Calibri"/>
                <a:sym typeface="Calibri"/>
              </a:defRPr>
            </a:lvl4pPr>
            <a:lvl5pPr marL="0" indent="1828800" algn="ctr" defTabSz="1300480">
              <a:lnSpc>
                <a:spcPct val="90000"/>
              </a:lnSpc>
              <a:spcBef>
                <a:spcPts val="1400"/>
              </a:spcBef>
              <a:buSzTx/>
              <a:buNone/>
              <a:defRPr sz="3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787362" y="8024622"/>
            <a:ext cx="323359" cy="338837"/>
          </a:xfrm>
          <a:prstGeom prst="rect">
            <a:avLst/>
          </a:prstGeom>
        </p:spPr>
        <p:txBody>
          <a:bodyPr lIns="48767" tIns="48767" rIns="48767" bIns="48767" anchor="ctr"/>
          <a:lstStyle>
            <a:lvl1pPr algn="r" defTabSz="130048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epolarize.fi"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tsikko 1"/>
          <p:cNvSpPr txBox="1">
            <a:spLocks noGrp="1"/>
          </p:cNvSpPr>
          <p:nvPr>
            <p:ph type="title"/>
          </p:nvPr>
        </p:nvSpPr>
        <p:spPr>
          <a:prstGeom prst="rect">
            <a:avLst/>
          </a:prstGeom>
        </p:spPr>
        <p:txBody>
          <a:bodyPr/>
          <a:lstStyle>
            <a:lvl1pPr>
              <a:defRPr u="sng">
                <a:solidFill>
                  <a:srgbClr val="0563C1"/>
                </a:solidFill>
                <a:uFill>
                  <a:solidFill>
                    <a:srgbClr val="0563C1"/>
                  </a:solidFill>
                </a:uFill>
                <a:hlinkClick r:id="rId2"/>
              </a:defRPr>
            </a:lvl1pPr>
          </a:lstStyle>
          <a:p>
            <a:pPr>
              <a:defRPr u="none">
                <a:solidFill>
                  <a:srgbClr val="000000"/>
                </a:solidFill>
                <a:uFillTx/>
              </a:defRPr>
            </a:pPr>
            <a:r>
              <a:rPr u="sng">
                <a:solidFill>
                  <a:srgbClr val="0563C1"/>
                </a:solidFill>
                <a:uFill>
                  <a:solidFill>
                    <a:srgbClr val="0563C1"/>
                  </a:solidFill>
                </a:uFill>
                <a:hlinkClick r:id="rId2"/>
              </a:rPr>
              <a:t>depolarize.fi</a:t>
            </a:r>
          </a:p>
        </p:txBody>
      </p:sp>
      <p:sp>
        <p:nvSpPr>
          <p:cNvPr id="129" name="Alaotsikko 2"/>
          <p:cNvSpPr txBox="1">
            <a:spLocks noGrp="1"/>
          </p:cNvSpPr>
          <p:nvPr>
            <p:ph type="body" sz="quarter" idx="1"/>
          </p:nvPr>
        </p:nvSpPr>
        <p:spPr>
          <a:xfrm>
            <a:off x="1625599" y="5061373"/>
            <a:ext cx="9753602" cy="1766146"/>
          </a:xfrm>
          <a:prstGeom prst="rect">
            <a:avLst/>
          </a:prstGeom>
        </p:spPr>
        <p:txBody>
          <a:bodyPr/>
          <a:lstStyle/>
          <a:p>
            <a:r>
              <a:t>Kick-off 8.5.2018</a:t>
            </a:r>
          </a:p>
          <a:p>
            <a:r>
              <a:t>#KoneenSäätiö #Rohkeatekijä #Naapuridialogit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p:cNvSpPr txBox="1">
            <a:spLocks noGrp="1"/>
          </p:cNvSpPr>
          <p:nvPr>
            <p:ph type="title"/>
          </p:nvPr>
        </p:nvSpPr>
        <p:spPr>
          <a:prstGeom prst="rect">
            <a:avLst/>
          </a:prstGeom>
        </p:spPr>
        <p:txBody>
          <a:bodyPr/>
          <a:lstStyle/>
          <a:p>
            <a:endParaRPr/>
          </a:p>
        </p:txBody>
      </p:sp>
      <p:sp>
        <p:nvSpPr>
          <p:cNvPr id="161" name="Valtaapitävien selkeitä kannanottoja; tunnetaitoja, empatiakasvatusta ja konfliktinratkaisutaitoja varhaiskasvatuksessa, peruskoulussa ja toisen asteen oppilaitoksissa…"/>
          <p:cNvSpPr txBox="1">
            <a:spLocks noGrp="1"/>
          </p:cNvSpPr>
          <p:nvPr>
            <p:ph type="body" idx="1"/>
          </p:nvPr>
        </p:nvSpPr>
        <p:spPr>
          <a:prstGeom prst="rect">
            <a:avLst/>
          </a:prstGeom>
        </p:spPr>
        <p:txBody>
          <a:bodyPr/>
          <a:lstStyle/>
          <a:p>
            <a:pPr marL="297815" indent="-297815" defTabSz="391414">
              <a:spcBef>
                <a:spcPts val="2800"/>
              </a:spcBef>
              <a:defRPr sz="2144"/>
            </a:pPr>
            <a:r>
              <a:t>Valtaapitävien selkeitä kannanottoja; tunnetaitoja, empatiakasvatusta ja konfliktinratkaisutaitoja varhaiskasvatuksessa, peruskoulussa ja toisen asteen oppilaitoksissa</a:t>
            </a:r>
          </a:p>
          <a:p>
            <a:pPr marL="297815" indent="-297815" defTabSz="391414">
              <a:spcBef>
                <a:spcPts val="2800"/>
              </a:spcBef>
              <a:defRPr sz="2144"/>
            </a:pPr>
            <a:r>
              <a:t>Laajaa ymmärrystä väestösuhteiden vaikutuksista, rakennemuutoksia monimuotoisuuden näkyväksi tekemiseen, riittävää resurssointia ja toimia eri ikäisten ihmisten tavoittamiseksi</a:t>
            </a:r>
          </a:p>
          <a:p>
            <a:pPr marL="297815" indent="-297815" defTabSz="391414">
              <a:spcBef>
                <a:spcPts val="2800"/>
              </a:spcBef>
              <a:defRPr sz="2144"/>
            </a:pPr>
            <a:r>
              <a:t>Lisää kolmannen- ja neljännen sektorin hyödyntämistä. Avoimia asukastiloja, maksuttomia harrastusmahdollisuuksia, matalan kynnyksen alueellista toimintaa, jotta ihmiset kohtaisivat toisiaan ja tutustuisivat. Kaikkea yhteisöllisyyttä ruokkivaa, kouluissa vanhempien osallistamista yms.</a:t>
            </a:r>
          </a:p>
          <a:p>
            <a:pPr marL="297815" indent="-297815" defTabSz="391414">
              <a:spcBef>
                <a:spcPts val="2800"/>
              </a:spcBef>
              <a:defRPr sz="2144"/>
            </a:pPr>
            <a:r>
              <a:t>Kuten edellä kuvasin, toimijoita ja hankkeita on lukuisia eri sektoreilla. Nyt tarvitaan yhteistyötä ja dialogia näiden dialogisten toimijoiden välille! </a:t>
            </a:r>
          </a:p>
          <a:p>
            <a:pPr marL="297815" indent="-297815" defTabSz="391414">
              <a:spcBef>
                <a:spcPts val="2800"/>
              </a:spcBef>
              <a:defRPr sz="2144"/>
            </a:pPr>
            <a:r>
              <a:t>Ajattelua, että hyvien suhteiden luominen on kaikkien asia jokapäiväisessä elämässä ja että erilaisuuteen kannattaa suhtautua avoimen uteliaasti</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p:cNvSpPr txBox="1">
            <a:spLocks noGrp="1"/>
          </p:cNvSpPr>
          <p:nvPr>
            <p:ph type="title"/>
          </p:nvPr>
        </p:nvSpPr>
        <p:spPr>
          <a:prstGeom prst="rect">
            <a:avLst/>
          </a:prstGeom>
        </p:spPr>
        <p:txBody>
          <a:bodyPr/>
          <a:lstStyle/>
          <a:p>
            <a:endParaRPr/>
          </a:p>
        </p:txBody>
      </p:sp>
      <p:sp>
        <p:nvSpPr>
          <p:cNvPr id="132" name="Body"/>
          <p:cNvSpPr txBox="1">
            <a:spLocks noGrp="1"/>
          </p:cNvSpPr>
          <p:nvPr>
            <p:ph type="body" idx="1"/>
          </p:nvPr>
        </p:nvSpPr>
        <p:spPr>
          <a:prstGeom prst="rect">
            <a:avLst/>
          </a:prstGeom>
        </p:spPr>
        <p:txBody>
          <a:bodyPr/>
          <a:lstStyle/>
          <a:p>
            <a:endParaRPr/>
          </a:p>
        </p:txBody>
      </p:sp>
      <p:pic>
        <p:nvPicPr>
          <p:cNvPr id="133" name="Screen Shot 2018-05-07 at 21.44.23.png" descr="Screen Shot 2018-05-07 at 21.44.23.png"/>
          <p:cNvPicPr>
            <a:picLocks noChangeAspect="1"/>
          </p:cNvPicPr>
          <p:nvPr/>
        </p:nvPicPr>
        <p:blipFill>
          <a:blip r:embed="rId2">
            <a:extLst/>
          </a:blip>
          <a:stretch>
            <a:fillRect/>
          </a:stretch>
        </p:blipFill>
        <p:spPr>
          <a:xfrm>
            <a:off x="0" y="398600"/>
            <a:ext cx="13004800" cy="69244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p:cNvSpPr txBox="1">
            <a:spLocks noGrp="1"/>
          </p:cNvSpPr>
          <p:nvPr>
            <p:ph type="title"/>
          </p:nvPr>
        </p:nvSpPr>
        <p:spPr>
          <a:prstGeom prst="rect">
            <a:avLst/>
          </a:prstGeom>
        </p:spPr>
        <p:txBody>
          <a:bodyPr/>
          <a:lstStyle/>
          <a:p>
            <a:endParaRPr/>
          </a:p>
        </p:txBody>
      </p:sp>
      <p:sp>
        <p:nvSpPr>
          <p:cNvPr id="136" name="Julkinen 48,2%…"/>
          <p:cNvSpPr txBox="1">
            <a:spLocks noGrp="1"/>
          </p:cNvSpPr>
          <p:nvPr>
            <p:ph type="body" idx="1"/>
          </p:nvPr>
        </p:nvSpPr>
        <p:spPr>
          <a:prstGeom prst="rect">
            <a:avLst/>
          </a:prstGeom>
        </p:spPr>
        <p:txBody>
          <a:bodyPr/>
          <a:lstStyle/>
          <a:p>
            <a:endParaRPr/>
          </a:p>
          <a:p>
            <a:endParaRPr/>
          </a:p>
          <a:p>
            <a:r>
              <a:t>Julkinen 48,2%</a:t>
            </a:r>
          </a:p>
          <a:p>
            <a:r>
              <a:t>Järjestö 26,8%</a:t>
            </a:r>
          </a:p>
          <a:p>
            <a:r>
              <a:t>Yksityinen 11,3%</a:t>
            </a:r>
          </a:p>
        </p:txBody>
      </p:sp>
      <p:pic>
        <p:nvPicPr>
          <p:cNvPr id="137" name="Screen Shot 2018-05-07 at 22.50.25.png" descr="Screen Shot 2018-05-07 at 22.50.25.png"/>
          <p:cNvPicPr>
            <a:picLocks noChangeAspect="1"/>
          </p:cNvPicPr>
          <p:nvPr/>
        </p:nvPicPr>
        <p:blipFill>
          <a:blip r:embed="rId2">
            <a:extLst/>
          </a:blip>
          <a:stretch>
            <a:fillRect/>
          </a:stretch>
        </p:blipFill>
        <p:spPr>
          <a:xfrm>
            <a:off x="57150" y="273050"/>
            <a:ext cx="12128500" cy="429774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Millainen on mielestäsi väestösuhteiden tila Suomessa?"/>
          <p:cNvSpPr txBox="1">
            <a:spLocks noGrp="1"/>
          </p:cNvSpPr>
          <p:nvPr>
            <p:ph type="title"/>
          </p:nvPr>
        </p:nvSpPr>
        <p:spPr>
          <a:prstGeom prst="rect">
            <a:avLst/>
          </a:prstGeom>
        </p:spPr>
        <p:txBody>
          <a:bodyPr/>
          <a:lstStyle>
            <a:lvl1pPr defTabSz="560831">
              <a:defRPr sz="5760"/>
            </a:lvl1pPr>
          </a:lstStyle>
          <a:p>
            <a:r>
              <a:t>Millainen on mielestäsi väestösuhteiden tila Suomessa? </a:t>
            </a:r>
          </a:p>
        </p:txBody>
      </p:sp>
      <p:sp>
        <p:nvSpPr>
          <p:cNvPr id="140" name="Kohtuullinen, paikoin ongelmallinen…"/>
          <p:cNvSpPr txBox="1">
            <a:spLocks noGrp="1"/>
          </p:cNvSpPr>
          <p:nvPr>
            <p:ph type="body" idx="1"/>
          </p:nvPr>
        </p:nvSpPr>
        <p:spPr>
          <a:prstGeom prst="rect">
            <a:avLst/>
          </a:prstGeom>
        </p:spPr>
        <p:txBody>
          <a:bodyPr/>
          <a:lstStyle/>
          <a:p>
            <a:pPr marL="152796" indent="-152796" defTabSz="457200">
              <a:spcBef>
                <a:spcPts val="0"/>
              </a:spcBef>
              <a:defRPr sz="2000"/>
            </a:pPr>
            <a:r>
              <a:t>Kohtuullinen, paikoin ongelmallinen</a:t>
            </a:r>
          </a:p>
          <a:p>
            <a:pPr marL="152796" indent="-152796" defTabSz="457200">
              <a:spcBef>
                <a:spcPts val="0"/>
              </a:spcBef>
              <a:defRPr sz="2000"/>
            </a:pPr>
            <a:r>
              <a:t>Tulevien sukupolvien myötä tilanne paranemassa olettaen, ettei taloudellinen tilanne heikken</a:t>
            </a:r>
          </a:p>
          <a:p>
            <a:pPr marL="152796" indent="-152796" defTabSz="457200">
              <a:spcBef>
                <a:spcPts val="0"/>
              </a:spcBef>
              <a:defRPr sz="2000"/>
            </a:pPr>
            <a:r>
              <a:t>Verraten paljon vastakkainasettelua erityisesti suomalaisten ja maahanmuuttajien välillä, mutta myös kantasuomalaisten kesken.</a:t>
            </a:r>
          </a:p>
          <a:p>
            <a:pPr marL="152796" indent="-152796" defTabSz="457200">
              <a:spcBef>
                <a:spcPts val="0"/>
              </a:spcBef>
              <a:defRPr sz="2000"/>
            </a:pPr>
            <a:r>
              <a:t>Tilanne on vielä toistaiseksi melko hyvä, mutta enteitä huononemisesta, muiden Pohjoismaiden suuntaan, on nähtävissä.</a:t>
            </a:r>
          </a:p>
          <a:p>
            <a:pPr marL="152796" indent="-152796" defTabSz="457200">
              <a:spcBef>
                <a:spcPts val="0"/>
              </a:spcBef>
              <a:defRPr sz="2000"/>
            </a:pPr>
            <a:r>
              <a:t>Alueellista jakautumista paljon, yhä enenevässä määrin erilaisia todellisuuksia kaupunkien ja kuntien sisällä, jotka eivät kohtaa toisiaan</a:t>
            </a:r>
          </a:p>
          <a:p>
            <a:pPr marL="152796" indent="-152796" defTabSz="457200">
              <a:spcBef>
                <a:spcPts val="0"/>
              </a:spcBef>
              <a:defRPr sz="2000"/>
            </a:pPr>
            <a:r>
              <a:t>Jatkuvasti eri väestöryhmät tuntuvat erkaantuvan toisistaan entistä kauemmas. Me ja ne puhe lisääntyy. Etnosentrismi ja etnoromantiikka kukkii ja äärimmillään ne ovat haitallisia yksilöille ja yhteisöille. Ei tunnu löytyvän yhteistä tarinaa jonka kaikki voisivat allekirjoittaa.</a:t>
            </a:r>
          </a:p>
          <a:p>
            <a:pPr marL="152796" indent="-152796" defTabSz="457200">
              <a:spcBef>
                <a:spcPts val="0"/>
              </a:spcBef>
              <a:defRPr sz="2000"/>
            </a:pPr>
            <a:r>
              <a:t>Eriytynyt</a:t>
            </a:r>
          </a:p>
          <a:p>
            <a:pPr marL="152796" indent="-152796" defTabSz="457200">
              <a:spcBef>
                <a:spcPts val="0"/>
              </a:spcBef>
              <a:defRPr sz="2000"/>
            </a:pPr>
            <a:r>
              <a:t>Toistaiseksi rauhallinen</a:t>
            </a:r>
          </a:p>
          <a:p>
            <a:pPr marL="152796" indent="-152796" defTabSz="457200">
              <a:spcBef>
                <a:spcPts val="0"/>
              </a:spcBef>
              <a:defRPr sz="2000"/>
            </a:pPr>
            <a:r>
              <a:t>Vaihteleva, paikoin olot ovat rauhalliset, paikoin jännittyneet.</a:t>
            </a:r>
          </a:p>
          <a:p>
            <a:pPr marL="152796" indent="-152796" defTabSz="457200">
              <a:spcBef>
                <a:spcPts val="0"/>
              </a:spcBef>
              <a:defRPr sz="2000"/>
            </a:pPr>
            <a:r>
              <a:t>Ei vielä ainakaan kärjistyneet.</a:t>
            </a:r>
          </a:p>
          <a:p>
            <a:pPr marL="152796" indent="-152796" defTabSz="457200">
              <a:spcBef>
                <a:spcPts val="0"/>
              </a:spcBef>
              <a:defRPr sz="2000"/>
            </a:pPr>
            <a:r>
              <a:t>Elämme selvää murrosvaihetta. Suomessa on vielä mahdollisuus tehdä hyvää ja onnistunutta politiikkaa asian tiimoilta. Yhtä pahaa kärjistymistä ei ole vielä mielestäni nähty, kuin esimerkiksi naapurimaassa.</a:t>
            </a:r>
          </a:p>
          <a:p>
            <a:pPr marL="152796" indent="-152796" defTabSz="457200">
              <a:spcBef>
                <a:spcPts val="0"/>
              </a:spcBef>
              <a:defRPr sz="2000"/>
            </a:pPr>
            <a:r>
              <a:t>kriisissä: on potentiaalia kehittyä joko hyväksi (miksei jopa ihanteelliseksi) tai “katastrofaaliseksi"</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p:cNvSpPr txBox="1">
            <a:spLocks noGrp="1"/>
          </p:cNvSpPr>
          <p:nvPr>
            <p:ph type="title"/>
          </p:nvPr>
        </p:nvSpPr>
        <p:spPr>
          <a:prstGeom prst="rect">
            <a:avLst/>
          </a:prstGeom>
        </p:spPr>
        <p:txBody>
          <a:bodyPr/>
          <a:lstStyle/>
          <a:p>
            <a:endParaRPr/>
          </a:p>
        </p:txBody>
      </p:sp>
      <p:sp>
        <p:nvSpPr>
          <p:cNvPr id="143" name="Body"/>
          <p:cNvSpPr txBox="1">
            <a:spLocks noGrp="1"/>
          </p:cNvSpPr>
          <p:nvPr>
            <p:ph type="body" idx="1"/>
          </p:nvPr>
        </p:nvSpPr>
        <p:spPr>
          <a:prstGeom prst="rect">
            <a:avLst/>
          </a:prstGeom>
        </p:spPr>
        <p:txBody>
          <a:bodyPr/>
          <a:lstStyle/>
          <a:p>
            <a:endParaRPr/>
          </a:p>
        </p:txBody>
      </p:sp>
      <p:pic>
        <p:nvPicPr>
          <p:cNvPr id="144" name="Screen Shot 2018-05-07 at 22.52.53.png" descr="Screen Shot 2018-05-07 at 22.52.53.png"/>
          <p:cNvPicPr>
            <a:picLocks noChangeAspect="1"/>
          </p:cNvPicPr>
          <p:nvPr/>
        </p:nvPicPr>
        <p:blipFill>
          <a:blip r:embed="rId2">
            <a:extLst/>
          </a:blip>
          <a:stretch>
            <a:fillRect/>
          </a:stretch>
        </p:blipFill>
        <p:spPr>
          <a:xfrm>
            <a:off x="857250" y="152400"/>
            <a:ext cx="12016310" cy="652891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iten?"/>
          <p:cNvSpPr txBox="1">
            <a:spLocks noGrp="1"/>
          </p:cNvSpPr>
          <p:nvPr>
            <p:ph type="title"/>
          </p:nvPr>
        </p:nvSpPr>
        <p:spPr>
          <a:xfrm>
            <a:off x="952500" y="254000"/>
            <a:ext cx="11099800" cy="1378595"/>
          </a:xfrm>
          <a:prstGeom prst="rect">
            <a:avLst/>
          </a:prstGeom>
        </p:spPr>
        <p:txBody>
          <a:bodyPr/>
          <a:lstStyle>
            <a:lvl1pPr>
              <a:defRPr sz="6500"/>
            </a:lvl1pPr>
          </a:lstStyle>
          <a:p>
            <a:r>
              <a:t>Miten?</a:t>
            </a:r>
          </a:p>
        </p:txBody>
      </p:sp>
      <p:sp>
        <p:nvSpPr>
          <p:cNvPr id="147" name="Kuraattorin vastaanotolta etsitään konkreettisesti apua turvattomuuteen, apuja rasismin kohtaamiseen, syrjintään, viharikoksiin ja hyvin monet eivät tiedä oikeuksiaan tai luota että on oikeus osallistua ja vaatia oikeuksia.…"/>
          <p:cNvSpPr txBox="1">
            <a:spLocks noGrp="1"/>
          </p:cNvSpPr>
          <p:nvPr>
            <p:ph type="body" idx="1"/>
          </p:nvPr>
        </p:nvSpPr>
        <p:spPr>
          <a:xfrm>
            <a:off x="952500" y="1491654"/>
            <a:ext cx="11099800" cy="7385646"/>
          </a:xfrm>
          <a:prstGeom prst="rect">
            <a:avLst/>
          </a:prstGeom>
        </p:spPr>
        <p:txBody>
          <a:bodyPr/>
          <a:lstStyle/>
          <a:p>
            <a:pPr marL="281146" indent="-281146" defTabSz="201168">
              <a:spcBef>
                <a:spcPts val="0"/>
              </a:spcBef>
              <a:defRPr sz="2024"/>
            </a:pPr>
            <a:r>
              <a:t>Kuraattorin vastaanotolta etsitään konkreettisesti apua turvattomuuteen, apuja rasismin kohtaamiseen, syrjintään, viharikoksiin ja hyvin monet eivät tiedä oikeuksiaan tai luota että on oikeus osallistua ja vaatia oikeuksia.</a:t>
            </a:r>
          </a:p>
          <a:p>
            <a:pPr marL="281146" indent="-281146" defTabSz="201168">
              <a:spcBef>
                <a:spcPts val="0"/>
              </a:spcBef>
              <a:defRPr sz="2024"/>
            </a:pPr>
            <a:r>
              <a:t>Keskusteluissa, sanavalintoina, yhteistyöhaluttomuutena.</a:t>
            </a:r>
          </a:p>
          <a:p>
            <a:pPr marL="281146" indent="-281146" defTabSz="201168">
              <a:spcBef>
                <a:spcPts val="0"/>
              </a:spcBef>
              <a:defRPr sz="2024"/>
            </a:pPr>
            <a:r>
              <a:t>Omassa työssämme joudumme pohtimaan, mikä on poliisin rooli polarisaation hidastamisessa ja konfliktien ratkaisussa.</a:t>
            </a:r>
          </a:p>
          <a:p>
            <a:pPr marL="281146" indent="-281146" defTabSz="201168">
              <a:spcBef>
                <a:spcPts val="0"/>
              </a:spcBef>
              <a:defRPr sz="2024"/>
            </a:pPr>
            <a:r>
              <a:t>konkreettisella tasolla mm. rikosasioina asiakkaideni kohdalla sekä vaikeammin määriteltävänä turvattomuutena ja pelkona, jotka heikentävät kaikensuuntaista kotoutumista</a:t>
            </a:r>
          </a:p>
          <a:p>
            <a:pPr marL="281146" indent="-281146" defTabSz="201168">
              <a:spcBef>
                <a:spcPts val="0"/>
              </a:spcBef>
              <a:defRPr sz="2024"/>
            </a:pPr>
            <a:r>
              <a:t>Eriarvoistumisena, katkeruutena, nuorten toivottomuutena oman elämänsä suhteen</a:t>
            </a:r>
          </a:p>
          <a:p>
            <a:pPr marL="281146" indent="-281146" defTabSz="201168">
              <a:spcBef>
                <a:spcPts val="0"/>
              </a:spcBef>
              <a:defRPr sz="2024"/>
            </a:pPr>
            <a:r>
              <a:t>Yksinäisyytenä, vihamielisyytenä, valitaan puolia jne</a:t>
            </a:r>
          </a:p>
          <a:p>
            <a:pPr marL="281146" indent="-281146" defTabSz="201168">
              <a:spcBef>
                <a:spcPts val="0"/>
              </a:spcBef>
              <a:defRPr sz="2024"/>
            </a:pPr>
            <a:r>
              <a:t>Yhteydenotot kentältä ovat lisääntyneet ja ongelmat näyttävät kasaantuvan. Uusi-vanha ilmiö on lasten huostaanoton lisääntyminen vähemmistöihin kuuluvilta naisilta asuntovaikeuksien ym.vuoksi.</a:t>
            </a:r>
          </a:p>
          <a:p>
            <a:pPr marL="281146" indent="-281146" defTabSz="201168">
              <a:spcBef>
                <a:spcPts val="0"/>
              </a:spcBef>
              <a:defRPr sz="2024"/>
            </a:pPr>
            <a:r>
              <a:t>Valituksia käytöksestä, halveksuntana, valtuustoaloitteina</a:t>
            </a:r>
          </a:p>
          <a:p>
            <a:pPr marL="281146" indent="-281146" defTabSz="201168">
              <a:spcBef>
                <a:spcPts val="0"/>
              </a:spcBef>
              <a:defRPr sz="2024"/>
            </a:pPr>
            <a:r>
              <a:t>Köyhyys, yksinäisyys, osattomuus, ulkopuolisuus.</a:t>
            </a:r>
          </a:p>
          <a:p>
            <a:pPr marL="281146" indent="-281146" defTabSz="201168">
              <a:spcBef>
                <a:spcPts val="0"/>
              </a:spcBef>
              <a:defRPr sz="2024"/>
            </a:pPr>
            <a:r>
              <a:t>Kynnys osallistua yhteiskunnalliseen keskusteluun tai hakeutua tiettyihin ammatteihin on korkeampi tietyillä väestöryhmillä.</a:t>
            </a:r>
          </a:p>
          <a:p>
            <a:pPr marL="281146" indent="-281146" defTabSz="201168">
              <a:spcBef>
                <a:spcPts val="0"/>
              </a:spcBef>
              <a:defRPr sz="2024"/>
            </a:pPr>
            <a:r>
              <a:t>On vaikea viestiä esim. vanhusten kaltoinkohtelusta tai ikääntyneiden vähemmistöjen edustajien asemasta/kohtelusta vanhuspalveluissa saamatta jotakin törkypostia "niskaan". </a:t>
            </a:r>
          </a:p>
          <a:p>
            <a:pPr marL="281146" indent="-281146" defTabSz="201168">
              <a:spcBef>
                <a:spcPts val="0"/>
              </a:spcBef>
              <a:defRPr sz="2024"/>
            </a:pPr>
            <a:r>
              <a:t>Somessa tulee vastattua paljon vihapuheeseen meidän kohderyhmää vastaan. (Alaikäisenä saapuneet turvapaikanhakijat)</a:t>
            </a:r>
          </a:p>
          <a:p>
            <a:pPr marL="281146" indent="-281146" defTabSz="201168">
              <a:spcBef>
                <a:spcPts val="0"/>
              </a:spcBef>
              <a:defRPr sz="2024"/>
            </a:pPr>
            <a:r>
              <a:t>Koulu on yhteiskunnan mikrokosmos ja sinne heijastuu yhteiskunnan ilmiöt suoraan</a:t>
            </a:r>
          </a:p>
          <a:p>
            <a:pPr marL="281146" indent="-281146" defTabSz="201168">
              <a:spcBef>
                <a:spcPts val="0"/>
              </a:spcBef>
              <a:defRPr sz="2024"/>
            </a:pPr>
            <a:r>
              <a:t>Tutkijoihin kohdistettu vihapuhe/häirintä</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p:cNvSpPr txBox="1">
            <a:spLocks noGrp="1"/>
          </p:cNvSpPr>
          <p:nvPr>
            <p:ph type="title"/>
          </p:nvPr>
        </p:nvSpPr>
        <p:spPr>
          <a:prstGeom prst="rect">
            <a:avLst/>
          </a:prstGeom>
        </p:spPr>
        <p:txBody>
          <a:bodyPr/>
          <a:lstStyle/>
          <a:p>
            <a:endParaRPr/>
          </a:p>
        </p:txBody>
      </p:sp>
      <p:sp>
        <p:nvSpPr>
          <p:cNvPr id="150" name="Body"/>
          <p:cNvSpPr txBox="1">
            <a:spLocks noGrp="1"/>
          </p:cNvSpPr>
          <p:nvPr>
            <p:ph type="body" idx="1"/>
          </p:nvPr>
        </p:nvSpPr>
        <p:spPr>
          <a:prstGeom prst="rect">
            <a:avLst/>
          </a:prstGeom>
        </p:spPr>
        <p:txBody>
          <a:bodyPr/>
          <a:lstStyle/>
          <a:p>
            <a:pPr marL="0" indent="0" defTabSz="457200">
              <a:spcBef>
                <a:spcPts val="0"/>
              </a:spcBef>
              <a:buSzTx/>
              <a:buNone/>
              <a:defRPr sz="1100"/>
            </a:pPr>
            <a:endParaRPr/>
          </a:p>
        </p:txBody>
      </p:sp>
      <p:pic>
        <p:nvPicPr>
          <p:cNvPr id="151" name="Screen Shot 2018-05-07 at 22.53.48.png" descr="Screen Shot 2018-05-07 at 22.53.48.png"/>
          <p:cNvPicPr>
            <a:picLocks noChangeAspect="1"/>
          </p:cNvPicPr>
          <p:nvPr/>
        </p:nvPicPr>
        <p:blipFill>
          <a:blip r:embed="rId2">
            <a:extLst/>
          </a:blip>
          <a:stretch>
            <a:fillRect/>
          </a:stretch>
        </p:blipFill>
        <p:spPr>
          <a:xfrm>
            <a:off x="482600" y="44450"/>
            <a:ext cx="12801723" cy="7014417"/>
          </a:xfrm>
          <a:prstGeom prst="rect">
            <a:avLst/>
          </a:prstGeom>
          <a:ln w="12700">
            <a:miter lim="400000"/>
          </a:ln>
        </p:spPr>
      </p:pic>
      <p:sp>
        <p:nvSpPr>
          <p:cNvPr id="152" name="Jos vastasit ei, kenelle puuttuminen mielestäsi kuuluu?…"/>
          <p:cNvSpPr txBox="1"/>
          <p:nvPr/>
        </p:nvSpPr>
        <p:spPr>
          <a:xfrm>
            <a:off x="441096" y="6895439"/>
            <a:ext cx="12567108" cy="25540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spcBef>
                <a:spcPts val="4200"/>
              </a:spcBef>
              <a:defRPr sz="3200" b="0"/>
            </a:pPr>
            <a:r>
              <a:t>Jos vastasit ei, kenelle puuttuminen mielestäsi kuuluu?</a:t>
            </a:r>
          </a:p>
          <a:p>
            <a:pPr marL="444500" indent="-444500" algn="l">
              <a:spcBef>
                <a:spcPts val="4200"/>
              </a:spcBef>
              <a:buSzPct val="145000"/>
              <a:buChar char="•"/>
              <a:defRPr sz="3200" b="0"/>
            </a:pPr>
            <a:r>
              <a:t>Kuuluu kaikille! Mutta nykyisin ei ole helppo uskaltaa puuttua, kun puuttuja voi itse joutua kohteeksi, mikä on aivan kamalaa ja epäinhimillistä.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Mitä hyviä käytäntöjä näihin ilmiöihin puuttumiseksi on?"/>
          <p:cNvSpPr txBox="1">
            <a:spLocks noGrp="1"/>
          </p:cNvSpPr>
          <p:nvPr>
            <p:ph type="title"/>
          </p:nvPr>
        </p:nvSpPr>
        <p:spPr>
          <a:prstGeom prst="rect">
            <a:avLst/>
          </a:prstGeom>
        </p:spPr>
        <p:txBody>
          <a:bodyPr/>
          <a:lstStyle>
            <a:lvl1pPr>
              <a:defRPr sz="6000"/>
            </a:lvl1pPr>
          </a:lstStyle>
          <a:p>
            <a:r>
              <a:t>Mitä hyviä käytäntöjä näihin ilmiöihin puuttumiseksi on?</a:t>
            </a:r>
          </a:p>
        </p:txBody>
      </p:sp>
      <p:sp>
        <p:nvSpPr>
          <p:cNvPr id="155" name="Muun muassa Gutsy Go ja naapuruussovittelu.…"/>
          <p:cNvSpPr txBox="1">
            <a:spLocks noGrp="1"/>
          </p:cNvSpPr>
          <p:nvPr>
            <p:ph type="body" idx="1"/>
          </p:nvPr>
        </p:nvSpPr>
        <p:spPr>
          <a:prstGeom prst="rect">
            <a:avLst/>
          </a:prstGeom>
        </p:spPr>
        <p:txBody>
          <a:bodyPr/>
          <a:lstStyle/>
          <a:p>
            <a:pPr marL="152796" indent="-152796" defTabSz="457200">
              <a:spcBef>
                <a:spcPts val="0"/>
              </a:spcBef>
              <a:defRPr sz="1900"/>
            </a:pPr>
            <a:r>
              <a:t>Muun muassa Gutsy Go ja naapuruussovittelu.</a:t>
            </a:r>
          </a:p>
          <a:p>
            <a:pPr marL="152796" indent="-152796" defTabSz="457200">
              <a:spcBef>
                <a:spcPts val="0"/>
              </a:spcBef>
              <a:defRPr sz="1900"/>
            </a:pPr>
            <a:endParaRPr/>
          </a:p>
          <a:p>
            <a:pPr marL="152796" indent="-152796" defTabSz="457200">
              <a:spcBef>
                <a:spcPts val="0"/>
              </a:spcBef>
              <a:defRPr sz="1900"/>
            </a:pPr>
            <a:r>
              <a:t>Neuvonta, ohjaus, sovittelu, yhteisöllisyyden rakenteiden luominen</a:t>
            </a:r>
          </a:p>
          <a:p>
            <a:pPr marL="152796" indent="-152796" defTabSz="457200">
              <a:spcBef>
                <a:spcPts val="0"/>
              </a:spcBef>
              <a:defRPr sz="1900"/>
            </a:pPr>
            <a:endParaRPr/>
          </a:p>
          <a:p>
            <a:pPr marL="152796" indent="-152796" defTabSz="457200">
              <a:spcBef>
                <a:spcPts val="0"/>
              </a:spcBef>
              <a:defRPr sz="1900"/>
            </a:pPr>
            <a:r>
              <a:t>En osaa sanoa </a:t>
            </a:r>
          </a:p>
          <a:p>
            <a:pPr marL="152796" indent="-152796" defTabSz="457200">
              <a:spcBef>
                <a:spcPts val="0"/>
              </a:spcBef>
              <a:defRPr sz="1900"/>
            </a:pPr>
            <a:endParaRPr/>
          </a:p>
          <a:p>
            <a:pPr marL="152796" indent="-152796" defTabSz="457200">
              <a:spcBef>
                <a:spcPts val="0"/>
              </a:spcBef>
              <a:defRPr sz="1900"/>
            </a:pPr>
            <a:r>
              <a:t>Yleisesti: julkisen, turvallisen keskustelun luominen ja mahdollistaminen muidenkin kuin valtaväestön edustajien tai ns normiin kuuluvien välillä.</a:t>
            </a:r>
          </a:p>
          <a:p>
            <a:pPr marL="152796" indent="-152796" defTabSz="457200">
              <a:spcBef>
                <a:spcPts val="0"/>
              </a:spcBef>
              <a:defRPr sz="1900"/>
            </a:pPr>
            <a:endParaRPr/>
          </a:p>
          <a:p>
            <a:pPr marL="152796" indent="-152796" defTabSz="457200">
              <a:spcBef>
                <a:spcPts val="0"/>
              </a:spcBef>
              <a:defRPr sz="1900"/>
            </a:pPr>
            <a:r>
              <a:t>Arjen harjoitteet</a:t>
            </a:r>
          </a:p>
          <a:p>
            <a:pPr marL="152796" indent="-152796" defTabSz="457200">
              <a:spcBef>
                <a:spcPts val="0"/>
              </a:spcBef>
              <a:defRPr sz="1900"/>
            </a:pPr>
            <a:endParaRPr/>
          </a:p>
          <a:p>
            <a:pPr marL="152796" indent="-152796" defTabSz="457200">
              <a:spcBef>
                <a:spcPts val="0"/>
              </a:spcBef>
              <a:defRPr sz="1900"/>
            </a:pPr>
            <a:r>
              <a:t>Tulen kuuntelemaan uusia näkökulmia tähän</a:t>
            </a:r>
          </a:p>
          <a:p>
            <a:pPr marL="152796" indent="-152796" defTabSz="457200">
              <a:spcBef>
                <a:spcPts val="0"/>
              </a:spcBef>
              <a:defRPr sz="1900"/>
            </a:pPr>
            <a:endParaRPr/>
          </a:p>
          <a:p>
            <a:pPr marL="152796" indent="-152796" defTabSz="457200">
              <a:spcBef>
                <a:spcPts val="0"/>
              </a:spcBef>
              <a:defRPr sz="1900"/>
            </a:pPr>
            <a:r>
              <a:t>Yhdenvertainen pääsy peruspalveluihin, vihapuheen tuomitseminen, tiedon lisääminen.</a:t>
            </a:r>
          </a:p>
          <a:p>
            <a:pPr marL="152796" indent="-152796" defTabSz="457200">
              <a:spcBef>
                <a:spcPts val="0"/>
              </a:spcBef>
              <a:defRPr sz="1900"/>
            </a:pPr>
            <a:endParaRPr/>
          </a:p>
          <a:p>
            <a:pPr marL="152796" indent="-152796" defTabSz="457200">
              <a:spcBef>
                <a:spcPts val="0"/>
              </a:spcBef>
              <a:defRPr sz="1900"/>
            </a:pPr>
            <a:r>
              <a:t>Ryhmätoimintaa vertaisten/kaltaisten kesken, esim. Miina Sillanpään Säätiön Neuvokkaat naiset -ryhmätoiminta vähävaraisille +60v-naisille tai Setan Sateenkaariseniorien kokemuskouluttajat, seniorityön vertaisneuvojat/ohjaajat, jotka ovat kouluttaneet vanhuspalveluiden henkilökuntaa eri puolilla viime vuosina.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Mitä Suomessa tarvitaan, jotta väestöryhmien välistä vastakkainasettelua voidaan ennaltaehkäistä ja purkaa (esim. osaamista, rakenteita, toimintatapoja, toimijoita, resursseja tms.)?"/>
          <p:cNvSpPr txBox="1">
            <a:spLocks noGrp="1"/>
          </p:cNvSpPr>
          <p:nvPr>
            <p:ph type="title"/>
          </p:nvPr>
        </p:nvSpPr>
        <p:spPr>
          <a:prstGeom prst="rect">
            <a:avLst/>
          </a:prstGeom>
        </p:spPr>
        <p:txBody>
          <a:bodyPr/>
          <a:lstStyle>
            <a:lvl1pPr defTabSz="274574">
              <a:defRPr sz="2820"/>
            </a:lvl1pPr>
          </a:lstStyle>
          <a:p>
            <a:r>
              <a:t>Mitä Suomessa tarvitaan, jotta väestöryhmien välistä vastakkainasettelua voidaan ennaltaehkäistä ja purkaa (esim. osaamista, rakenteita, toimintatapoja, toimijoita, resursseja tms.)?</a:t>
            </a:r>
          </a:p>
        </p:txBody>
      </p:sp>
      <p:sp>
        <p:nvSpPr>
          <p:cNvPr id="158" name="Lisää resursseja kuntiin ja maakuntiin väestösuhteiden edistämiseen, esim. nimetty työntekijä, joka vastaa myös etnisten suhteiden neuvottelukunnista.…"/>
          <p:cNvSpPr txBox="1">
            <a:spLocks noGrp="1"/>
          </p:cNvSpPr>
          <p:nvPr>
            <p:ph type="body" idx="1"/>
          </p:nvPr>
        </p:nvSpPr>
        <p:spPr>
          <a:prstGeom prst="rect">
            <a:avLst/>
          </a:prstGeom>
        </p:spPr>
        <p:txBody>
          <a:bodyPr/>
          <a:lstStyle/>
          <a:p>
            <a:pPr marL="284479" indent="-284479" defTabSz="373887">
              <a:spcBef>
                <a:spcPts val="2600"/>
              </a:spcBef>
              <a:defRPr sz="2048"/>
            </a:pPr>
            <a:r>
              <a:t>Lisää resursseja kuntiin ja maakuntiin väestösuhteiden edistämiseen, esim. nimetty työntekijä, joka vastaa myös etnisten suhteiden neuvottelukunnista. </a:t>
            </a:r>
          </a:p>
          <a:p>
            <a:pPr marL="284479" indent="-284479" defTabSz="373887">
              <a:spcBef>
                <a:spcPts val="2600"/>
              </a:spcBef>
              <a:defRPr sz="2048"/>
            </a:pPr>
            <a:r>
              <a:t>Rahoitusta järjestöille vuorovaikutusta edistävään toimintaan.</a:t>
            </a:r>
          </a:p>
          <a:p>
            <a:pPr marL="284479" indent="-284479" defTabSz="373887">
              <a:spcBef>
                <a:spcPts val="2600"/>
              </a:spcBef>
              <a:defRPr sz="2048"/>
            </a:pPr>
            <a:r>
              <a:t>Kaikkea näitä, yhteistyössä, eri tasoilla, hyvää Suomea ja yhteiskunnallista tilannetta, jottei tule kilpailua resursseista.</a:t>
            </a:r>
          </a:p>
          <a:p>
            <a:pPr marL="284479" indent="-284479" defTabSz="373887">
              <a:spcBef>
                <a:spcPts val="2600"/>
              </a:spcBef>
              <a:defRPr sz="2048"/>
            </a:pPr>
            <a:r>
              <a:t>Osaamista, tiedottamista, monipuolista tutkimusta, aktiivisia toimijoita, resursseja, osallistamista, kuuntelemista, avoimuutta, pitkänäköisyyttä </a:t>
            </a:r>
          </a:p>
          <a:p>
            <a:pPr marL="284479" indent="-284479" defTabSz="373887">
              <a:spcBef>
                <a:spcPts val="2600"/>
              </a:spcBef>
              <a:defRPr sz="2048"/>
            </a:pPr>
            <a:r>
              <a:t>Resursseja integraation, resursseja varhaiseen puuttumiseen</a:t>
            </a:r>
          </a:p>
          <a:p>
            <a:pPr marL="284479" indent="-284479" defTabSz="373887">
              <a:spcBef>
                <a:spcPts val="2600"/>
              </a:spcBef>
              <a:defRPr sz="2048"/>
            </a:pPr>
            <a:r>
              <a:t>Edistää kanssakäymistä purkamaan ennakkoasenteita…</a:t>
            </a:r>
          </a:p>
          <a:p>
            <a:pPr marL="284479" indent="-284479" defTabSz="373887">
              <a:spcBef>
                <a:spcPts val="2600"/>
              </a:spcBef>
              <a:defRPr sz="2048"/>
            </a:pPr>
            <a:r>
              <a:t>Jokaisen henkilön vastuutus osaltaan toimia. Toimijat näkyvimmiksi. Yksilöille rohkeutta puuttua.</a:t>
            </a:r>
          </a:p>
          <a:p>
            <a:pPr marL="284479" indent="-284479" defTabSz="373887">
              <a:spcBef>
                <a:spcPts val="2600"/>
              </a:spcBef>
              <a:defRPr sz="2048"/>
            </a:pPr>
            <a:r>
              <a:t>Lisää osaamista dialogiin ja maltillisten äänten vahvistamista</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8441</TotalTime>
  <Words>744</Words>
  <Application>Microsoft Office PowerPoint</Application>
  <PresentationFormat>Mukautettu</PresentationFormat>
  <Paragraphs>68</Paragraphs>
  <Slides>10</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10</vt:i4>
      </vt:variant>
    </vt:vector>
  </HeadingPairs>
  <TitlesOfParts>
    <vt:vector size="18" baseType="lpstr">
      <vt:lpstr>Calibri</vt:lpstr>
      <vt:lpstr>Calibri Light</vt:lpstr>
      <vt:lpstr>Helvetica Light</vt:lpstr>
      <vt:lpstr>Helvetica Neue</vt:lpstr>
      <vt:lpstr>Helvetica Neue Light</vt:lpstr>
      <vt:lpstr>Helvetica Neue Medium</vt:lpstr>
      <vt:lpstr>Helvetica Neue Thin</vt:lpstr>
      <vt:lpstr>White</vt:lpstr>
      <vt:lpstr>depolarize.fi</vt:lpstr>
      <vt:lpstr>PowerPoint-esitys</vt:lpstr>
      <vt:lpstr>PowerPoint-esitys</vt:lpstr>
      <vt:lpstr>Millainen on mielestäsi väestösuhteiden tila Suomessa? </vt:lpstr>
      <vt:lpstr>PowerPoint-esitys</vt:lpstr>
      <vt:lpstr>Miten?</vt:lpstr>
      <vt:lpstr>PowerPoint-esitys</vt:lpstr>
      <vt:lpstr>Mitä hyviä käytäntöjä näihin ilmiöihin puuttumiseksi on?</vt:lpstr>
      <vt:lpstr>Mitä Suomessa tarvitaan, jotta väestöryhmien välistä vastakkainasettelua voidaan ennaltaehkäistä ja purkaa (esim. osaamista, rakenteita, toimintatapoja, toimijoita, resursseja tms.)?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depolarize.fi</dc:title>
  <dc:creator>Miriam Attias</dc:creator>
  <cp:lastModifiedBy>Miriam Attias</cp:lastModifiedBy>
  <cp:revision>5</cp:revision>
  <dcterms:modified xsi:type="dcterms:W3CDTF">2018-05-23T15:03:05Z</dcterms:modified>
</cp:coreProperties>
</file>