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923" r:id="rId3"/>
    <p:sldId id="263" r:id="rId4"/>
    <p:sldId id="266" r:id="rId5"/>
    <p:sldId id="291" r:id="rId6"/>
    <p:sldId id="924" r:id="rId7"/>
    <p:sldId id="925" r:id="rId8"/>
    <p:sldId id="926" r:id="rId9"/>
    <p:sldId id="910" r:id="rId10"/>
    <p:sldId id="920" r:id="rId11"/>
    <p:sldId id="902" r:id="rId12"/>
    <p:sldId id="904" r:id="rId13"/>
    <p:sldId id="913" r:id="rId14"/>
    <p:sldId id="914" r:id="rId15"/>
    <p:sldId id="915" r:id="rId16"/>
    <p:sldId id="916" r:id="rId17"/>
    <p:sldId id="927" r:id="rId18"/>
    <p:sldId id="258" r:id="rId19"/>
    <p:sldId id="259" r:id="rId20"/>
    <p:sldId id="260" r:id="rId21"/>
    <p:sldId id="267" r:id="rId22"/>
    <p:sldId id="271"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729"/>
  </p:normalViewPr>
  <p:slideViewPr>
    <p:cSldViewPr snapToGrid="0" snapToObjects="1">
      <p:cViewPr varScale="1">
        <p:scale>
          <a:sx n="72" d="100"/>
          <a:sy n="72" d="100"/>
        </p:scale>
        <p:origin x="81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B8683-65C2-374C-BABF-805B060959D9}"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F9F356E7-1E07-3F4D-8E1A-5F69E4C4355A}">
      <dgm:prSet phldrT="[Text]"/>
      <dgm:spPr/>
      <dgm:t>
        <a:bodyPr/>
        <a:lstStyle/>
        <a:p>
          <a:r>
            <a:rPr lang="en-US" dirty="0"/>
            <a:t>Respect for human dignity</a:t>
          </a:r>
        </a:p>
      </dgm:t>
    </dgm:pt>
    <dgm:pt modelId="{BFC3A973-5320-B44F-B90A-4F4036108F6F}" type="parTrans" cxnId="{C81D6A02-47F6-1347-A2F7-5BF35C45C724}">
      <dgm:prSet/>
      <dgm:spPr/>
      <dgm:t>
        <a:bodyPr/>
        <a:lstStyle/>
        <a:p>
          <a:endParaRPr lang="en-US"/>
        </a:p>
      </dgm:t>
    </dgm:pt>
    <dgm:pt modelId="{046127F9-F7BE-1A4E-8DFF-E10F92D960F2}" type="sibTrans" cxnId="{C81D6A02-47F6-1347-A2F7-5BF35C45C724}">
      <dgm:prSet/>
      <dgm:spPr/>
      <dgm:t>
        <a:bodyPr/>
        <a:lstStyle/>
        <a:p>
          <a:endParaRPr lang="en-US"/>
        </a:p>
      </dgm:t>
    </dgm:pt>
    <dgm:pt modelId="{3174D49C-4816-4844-8B6F-09882A47D788}">
      <dgm:prSet phldrT="[Text]"/>
      <dgm:spPr/>
      <dgm:t>
        <a:bodyPr/>
        <a:lstStyle/>
        <a:p>
          <a:r>
            <a:rPr lang="en-US" dirty="0"/>
            <a:t>Solidarity and responsibility</a:t>
          </a:r>
        </a:p>
      </dgm:t>
    </dgm:pt>
    <dgm:pt modelId="{7C9DD58B-D703-7F4E-81F1-DD3F6DA00597}" type="parTrans" cxnId="{453A4BC0-19CA-9648-8787-6C7436E5B14D}">
      <dgm:prSet/>
      <dgm:spPr/>
      <dgm:t>
        <a:bodyPr/>
        <a:lstStyle/>
        <a:p>
          <a:endParaRPr lang="en-US"/>
        </a:p>
      </dgm:t>
    </dgm:pt>
    <dgm:pt modelId="{4D8400C1-FF85-C34E-9FEE-AAA8930DF724}" type="sibTrans" cxnId="{453A4BC0-19CA-9648-8787-6C7436E5B14D}">
      <dgm:prSet/>
      <dgm:spPr/>
      <dgm:t>
        <a:bodyPr/>
        <a:lstStyle/>
        <a:p>
          <a:endParaRPr lang="en-US"/>
        </a:p>
      </dgm:t>
    </dgm:pt>
    <dgm:pt modelId="{A4639235-3910-8A42-9431-580DF6C76F57}">
      <dgm:prSet phldrT="[Text]"/>
      <dgm:spPr/>
      <dgm:t>
        <a:bodyPr/>
        <a:lstStyle/>
        <a:p>
          <a:r>
            <a:rPr lang="en-US" dirty="0"/>
            <a:t>Justice</a:t>
          </a:r>
        </a:p>
      </dgm:t>
    </dgm:pt>
    <dgm:pt modelId="{F34BE109-A7F8-B24A-935D-BB4DCA0C096F}" type="parTrans" cxnId="{EC61BB20-0CDE-B94A-BD5B-DCE11BF90DE4}">
      <dgm:prSet/>
      <dgm:spPr/>
      <dgm:t>
        <a:bodyPr/>
        <a:lstStyle/>
        <a:p>
          <a:endParaRPr lang="en-US"/>
        </a:p>
      </dgm:t>
    </dgm:pt>
    <dgm:pt modelId="{DBE0943C-C573-1E4F-B0A5-529B5DC41C71}" type="sibTrans" cxnId="{EC61BB20-0CDE-B94A-BD5B-DCE11BF90DE4}">
      <dgm:prSet/>
      <dgm:spPr/>
      <dgm:t>
        <a:bodyPr/>
        <a:lstStyle/>
        <a:p>
          <a:endParaRPr lang="en-US"/>
        </a:p>
      </dgm:t>
    </dgm:pt>
    <dgm:pt modelId="{6F917E4E-46FD-2045-8409-211D6BA413E0}">
      <dgm:prSet phldrT="[Text]"/>
      <dgm:spPr/>
      <dgm:t>
        <a:bodyPr/>
        <a:lstStyle/>
        <a:p>
          <a:r>
            <a:rPr lang="en-US" dirty="0"/>
            <a:t>Truth</a:t>
          </a:r>
        </a:p>
      </dgm:t>
    </dgm:pt>
    <dgm:pt modelId="{DE9E27E6-FE26-B845-AA0B-D15B3FDF2725}" type="parTrans" cxnId="{80739671-7482-D548-8B87-2F5EC39E2321}">
      <dgm:prSet/>
      <dgm:spPr/>
      <dgm:t>
        <a:bodyPr/>
        <a:lstStyle/>
        <a:p>
          <a:endParaRPr lang="en-US"/>
        </a:p>
      </dgm:t>
    </dgm:pt>
    <dgm:pt modelId="{FFDDBB97-8DA4-F041-915A-137BB5B159E6}" type="sibTrans" cxnId="{80739671-7482-D548-8B87-2F5EC39E2321}">
      <dgm:prSet/>
      <dgm:spPr/>
      <dgm:t>
        <a:bodyPr/>
        <a:lstStyle/>
        <a:p>
          <a:endParaRPr lang="en-US"/>
        </a:p>
      </dgm:t>
    </dgm:pt>
    <dgm:pt modelId="{BD782C09-1F5C-AF4B-B2CD-4D361232CD31}" type="pres">
      <dgm:prSet presAssocID="{942B8683-65C2-374C-BABF-805B060959D9}" presName="cycle" presStyleCnt="0">
        <dgm:presLayoutVars>
          <dgm:dir/>
          <dgm:resizeHandles val="exact"/>
        </dgm:presLayoutVars>
      </dgm:prSet>
      <dgm:spPr/>
    </dgm:pt>
    <dgm:pt modelId="{85E4B1C7-056B-7C49-B54E-70E67B208D4D}" type="pres">
      <dgm:prSet presAssocID="{F9F356E7-1E07-3F4D-8E1A-5F69E4C4355A}" presName="node" presStyleLbl="node1" presStyleIdx="0" presStyleCnt="4">
        <dgm:presLayoutVars>
          <dgm:bulletEnabled val="1"/>
        </dgm:presLayoutVars>
      </dgm:prSet>
      <dgm:spPr/>
    </dgm:pt>
    <dgm:pt modelId="{FC799751-5CCD-694F-A993-D928BC6541A4}" type="pres">
      <dgm:prSet presAssocID="{046127F9-F7BE-1A4E-8DFF-E10F92D960F2}" presName="sibTrans" presStyleLbl="sibTrans2D1" presStyleIdx="0" presStyleCnt="4"/>
      <dgm:spPr/>
    </dgm:pt>
    <dgm:pt modelId="{03B73EAF-93F1-154D-97E1-02841C1CBC51}" type="pres">
      <dgm:prSet presAssocID="{046127F9-F7BE-1A4E-8DFF-E10F92D960F2}" presName="connectorText" presStyleLbl="sibTrans2D1" presStyleIdx="0" presStyleCnt="4"/>
      <dgm:spPr/>
    </dgm:pt>
    <dgm:pt modelId="{A4C03C1F-D226-A04D-A5E8-C4E185F62863}" type="pres">
      <dgm:prSet presAssocID="{3174D49C-4816-4844-8B6F-09882A47D788}" presName="node" presStyleLbl="node1" presStyleIdx="1" presStyleCnt="4">
        <dgm:presLayoutVars>
          <dgm:bulletEnabled val="1"/>
        </dgm:presLayoutVars>
      </dgm:prSet>
      <dgm:spPr/>
    </dgm:pt>
    <dgm:pt modelId="{355D8F8E-F2FB-664E-A7E3-322A95C38AB1}" type="pres">
      <dgm:prSet presAssocID="{4D8400C1-FF85-C34E-9FEE-AAA8930DF724}" presName="sibTrans" presStyleLbl="sibTrans2D1" presStyleIdx="1" presStyleCnt="4"/>
      <dgm:spPr/>
    </dgm:pt>
    <dgm:pt modelId="{77B3EF20-3348-5846-869D-B1426C82A89A}" type="pres">
      <dgm:prSet presAssocID="{4D8400C1-FF85-C34E-9FEE-AAA8930DF724}" presName="connectorText" presStyleLbl="sibTrans2D1" presStyleIdx="1" presStyleCnt="4"/>
      <dgm:spPr/>
    </dgm:pt>
    <dgm:pt modelId="{38E6E40E-0FC2-4446-8A66-D886E30AFCE9}" type="pres">
      <dgm:prSet presAssocID="{A4639235-3910-8A42-9431-580DF6C76F57}" presName="node" presStyleLbl="node1" presStyleIdx="2" presStyleCnt="4">
        <dgm:presLayoutVars>
          <dgm:bulletEnabled val="1"/>
        </dgm:presLayoutVars>
      </dgm:prSet>
      <dgm:spPr/>
    </dgm:pt>
    <dgm:pt modelId="{B1CE4E89-72E4-914F-B3DE-9E24DF56B65E}" type="pres">
      <dgm:prSet presAssocID="{DBE0943C-C573-1E4F-B0A5-529B5DC41C71}" presName="sibTrans" presStyleLbl="sibTrans2D1" presStyleIdx="2" presStyleCnt="4"/>
      <dgm:spPr/>
    </dgm:pt>
    <dgm:pt modelId="{03C5C101-4304-404E-942E-22A80B15CFA1}" type="pres">
      <dgm:prSet presAssocID="{DBE0943C-C573-1E4F-B0A5-529B5DC41C71}" presName="connectorText" presStyleLbl="sibTrans2D1" presStyleIdx="2" presStyleCnt="4"/>
      <dgm:spPr/>
    </dgm:pt>
    <dgm:pt modelId="{E433473E-B963-3D45-947E-598F37B2E74E}" type="pres">
      <dgm:prSet presAssocID="{6F917E4E-46FD-2045-8409-211D6BA413E0}" presName="node" presStyleLbl="node1" presStyleIdx="3" presStyleCnt="4">
        <dgm:presLayoutVars>
          <dgm:bulletEnabled val="1"/>
        </dgm:presLayoutVars>
      </dgm:prSet>
      <dgm:spPr/>
    </dgm:pt>
    <dgm:pt modelId="{2E6DFC93-3ED0-C741-8187-549B57CD5BCA}" type="pres">
      <dgm:prSet presAssocID="{FFDDBB97-8DA4-F041-915A-137BB5B159E6}" presName="sibTrans" presStyleLbl="sibTrans2D1" presStyleIdx="3" presStyleCnt="4"/>
      <dgm:spPr/>
    </dgm:pt>
    <dgm:pt modelId="{1F65023A-42B9-C14A-A6FE-D50EB66E32EA}" type="pres">
      <dgm:prSet presAssocID="{FFDDBB97-8DA4-F041-915A-137BB5B159E6}" presName="connectorText" presStyleLbl="sibTrans2D1" presStyleIdx="3" presStyleCnt="4"/>
      <dgm:spPr/>
    </dgm:pt>
  </dgm:ptLst>
  <dgm:cxnLst>
    <dgm:cxn modelId="{C81D6A02-47F6-1347-A2F7-5BF35C45C724}" srcId="{942B8683-65C2-374C-BABF-805B060959D9}" destId="{F9F356E7-1E07-3F4D-8E1A-5F69E4C4355A}" srcOrd="0" destOrd="0" parTransId="{BFC3A973-5320-B44F-B90A-4F4036108F6F}" sibTransId="{046127F9-F7BE-1A4E-8DFF-E10F92D960F2}"/>
    <dgm:cxn modelId="{EC61BB20-0CDE-B94A-BD5B-DCE11BF90DE4}" srcId="{942B8683-65C2-374C-BABF-805B060959D9}" destId="{A4639235-3910-8A42-9431-580DF6C76F57}" srcOrd="2" destOrd="0" parTransId="{F34BE109-A7F8-B24A-935D-BB4DCA0C096F}" sibTransId="{DBE0943C-C573-1E4F-B0A5-529B5DC41C71}"/>
    <dgm:cxn modelId="{5325D920-59E6-4648-B8E6-FD8E5EC3D7EB}" type="presOf" srcId="{3174D49C-4816-4844-8B6F-09882A47D788}" destId="{A4C03C1F-D226-A04D-A5E8-C4E185F62863}" srcOrd="0" destOrd="0" presId="urn:microsoft.com/office/officeart/2005/8/layout/cycle2"/>
    <dgm:cxn modelId="{273F0F3F-67A8-6942-907D-88EF54D00452}" type="presOf" srcId="{DBE0943C-C573-1E4F-B0A5-529B5DC41C71}" destId="{03C5C101-4304-404E-942E-22A80B15CFA1}" srcOrd="1" destOrd="0" presId="urn:microsoft.com/office/officeart/2005/8/layout/cycle2"/>
    <dgm:cxn modelId="{2757A568-305C-024D-89F1-E755BDDA27C7}" type="presOf" srcId="{942B8683-65C2-374C-BABF-805B060959D9}" destId="{BD782C09-1F5C-AF4B-B2CD-4D361232CD31}" srcOrd="0" destOrd="0" presId="urn:microsoft.com/office/officeart/2005/8/layout/cycle2"/>
    <dgm:cxn modelId="{80739671-7482-D548-8B87-2F5EC39E2321}" srcId="{942B8683-65C2-374C-BABF-805B060959D9}" destId="{6F917E4E-46FD-2045-8409-211D6BA413E0}" srcOrd="3" destOrd="0" parTransId="{DE9E27E6-FE26-B845-AA0B-D15B3FDF2725}" sibTransId="{FFDDBB97-8DA4-F041-915A-137BB5B159E6}"/>
    <dgm:cxn modelId="{8747F351-3928-3348-906B-871DFECA66F3}" type="presOf" srcId="{FFDDBB97-8DA4-F041-915A-137BB5B159E6}" destId="{2E6DFC93-3ED0-C741-8187-549B57CD5BCA}" srcOrd="0" destOrd="0" presId="urn:microsoft.com/office/officeart/2005/8/layout/cycle2"/>
    <dgm:cxn modelId="{59123273-FA01-D547-B80E-2915D3C853B8}" type="presOf" srcId="{4D8400C1-FF85-C34E-9FEE-AAA8930DF724}" destId="{355D8F8E-F2FB-664E-A7E3-322A95C38AB1}" srcOrd="0" destOrd="0" presId="urn:microsoft.com/office/officeart/2005/8/layout/cycle2"/>
    <dgm:cxn modelId="{B7D35978-57CA-9842-ACE2-590ECBF6E522}" type="presOf" srcId="{4D8400C1-FF85-C34E-9FEE-AAA8930DF724}" destId="{77B3EF20-3348-5846-869D-B1426C82A89A}" srcOrd="1" destOrd="0" presId="urn:microsoft.com/office/officeart/2005/8/layout/cycle2"/>
    <dgm:cxn modelId="{DA28917E-20DB-F74E-B6D9-E032A1A68DC0}" type="presOf" srcId="{FFDDBB97-8DA4-F041-915A-137BB5B159E6}" destId="{1F65023A-42B9-C14A-A6FE-D50EB66E32EA}" srcOrd="1" destOrd="0" presId="urn:microsoft.com/office/officeart/2005/8/layout/cycle2"/>
    <dgm:cxn modelId="{2A6EA18D-43D4-EF44-9D43-A80CA25446A1}" type="presOf" srcId="{046127F9-F7BE-1A4E-8DFF-E10F92D960F2}" destId="{03B73EAF-93F1-154D-97E1-02841C1CBC51}" srcOrd="1" destOrd="0" presId="urn:microsoft.com/office/officeart/2005/8/layout/cycle2"/>
    <dgm:cxn modelId="{4DCEB793-448F-0240-AF58-99E4B71C6011}" type="presOf" srcId="{A4639235-3910-8A42-9431-580DF6C76F57}" destId="{38E6E40E-0FC2-4446-8A66-D886E30AFCE9}" srcOrd="0" destOrd="0" presId="urn:microsoft.com/office/officeart/2005/8/layout/cycle2"/>
    <dgm:cxn modelId="{5FE7E8AB-25FF-6F45-B627-459A2A8453CB}" type="presOf" srcId="{6F917E4E-46FD-2045-8409-211D6BA413E0}" destId="{E433473E-B963-3D45-947E-598F37B2E74E}" srcOrd="0" destOrd="0" presId="urn:microsoft.com/office/officeart/2005/8/layout/cycle2"/>
    <dgm:cxn modelId="{F24EF6AE-DF69-0B47-A00D-81DD1D1DF226}" type="presOf" srcId="{DBE0943C-C573-1E4F-B0A5-529B5DC41C71}" destId="{B1CE4E89-72E4-914F-B3DE-9E24DF56B65E}" srcOrd="0" destOrd="0" presId="urn:microsoft.com/office/officeart/2005/8/layout/cycle2"/>
    <dgm:cxn modelId="{453A4BC0-19CA-9648-8787-6C7436E5B14D}" srcId="{942B8683-65C2-374C-BABF-805B060959D9}" destId="{3174D49C-4816-4844-8B6F-09882A47D788}" srcOrd="1" destOrd="0" parTransId="{7C9DD58B-D703-7F4E-81F1-DD3F6DA00597}" sibTransId="{4D8400C1-FF85-C34E-9FEE-AAA8930DF724}"/>
    <dgm:cxn modelId="{019515C7-0A90-9340-94B4-D47446AA8CC2}" type="presOf" srcId="{046127F9-F7BE-1A4E-8DFF-E10F92D960F2}" destId="{FC799751-5CCD-694F-A993-D928BC6541A4}" srcOrd="0" destOrd="0" presId="urn:microsoft.com/office/officeart/2005/8/layout/cycle2"/>
    <dgm:cxn modelId="{8B5238FE-A5DA-8749-8CBA-7AB71275B9E1}" type="presOf" srcId="{F9F356E7-1E07-3F4D-8E1A-5F69E4C4355A}" destId="{85E4B1C7-056B-7C49-B54E-70E67B208D4D}" srcOrd="0" destOrd="0" presId="urn:microsoft.com/office/officeart/2005/8/layout/cycle2"/>
    <dgm:cxn modelId="{31A67436-9FBD-E340-8A63-11875622417F}" type="presParOf" srcId="{BD782C09-1F5C-AF4B-B2CD-4D361232CD31}" destId="{85E4B1C7-056B-7C49-B54E-70E67B208D4D}" srcOrd="0" destOrd="0" presId="urn:microsoft.com/office/officeart/2005/8/layout/cycle2"/>
    <dgm:cxn modelId="{62394BE2-40D1-5440-A4EE-978A9D02C834}" type="presParOf" srcId="{BD782C09-1F5C-AF4B-B2CD-4D361232CD31}" destId="{FC799751-5CCD-694F-A993-D928BC6541A4}" srcOrd="1" destOrd="0" presId="urn:microsoft.com/office/officeart/2005/8/layout/cycle2"/>
    <dgm:cxn modelId="{155BEF34-3F13-1743-A394-A810D8B6523D}" type="presParOf" srcId="{FC799751-5CCD-694F-A993-D928BC6541A4}" destId="{03B73EAF-93F1-154D-97E1-02841C1CBC51}" srcOrd="0" destOrd="0" presId="urn:microsoft.com/office/officeart/2005/8/layout/cycle2"/>
    <dgm:cxn modelId="{834E6306-439B-684C-8C3A-141B91FB4EF5}" type="presParOf" srcId="{BD782C09-1F5C-AF4B-B2CD-4D361232CD31}" destId="{A4C03C1F-D226-A04D-A5E8-C4E185F62863}" srcOrd="2" destOrd="0" presId="urn:microsoft.com/office/officeart/2005/8/layout/cycle2"/>
    <dgm:cxn modelId="{A210DE22-E848-6F43-8489-B6A696FF51FA}" type="presParOf" srcId="{BD782C09-1F5C-AF4B-B2CD-4D361232CD31}" destId="{355D8F8E-F2FB-664E-A7E3-322A95C38AB1}" srcOrd="3" destOrd="0" presId="urn:microsoft.com/office/officeart/2005/8/layout/cycle2"/>
    <dgm:cxn modelId="{60B2DB77-42B8-C248-B870-62F808EBD11B}" type="presParOf" srcId="{355D8F8E-F2FB-664E-A7E3-322A95C38AB1}" destId="{77B3EF20-3348-5846-869D-B1426C82A89A}" srcOrd="0" destOrd="0" presId="urn:microsoft.com/office/officeart/2005/8/layout/cycle2"/>
    <dgm:cxn modelId="{6EAAB1E2-D8E8-3745-AFD1-77C2B611F5E4}" type="presParOf" srcId="{BD782C09-1F5C-AF4B-B2CD-4D361232CD31}" destId="{38E6E40E-0FC2-4446-8A66-D886E30AFCE9}" srcOrd="4" destOrd="0" presId="urn:microsoft.com/office/officeart/2005/8/layout/cycle2"/>
    <dgm:cxn modelId="{922D2A2D-0768-CE4B-A0CF-92A1A0A88C0C}" type="presParOf" srcId="{BD782C09-1F5C-AF4B-B2CD-4D361232CD31}" destId="{B1CE4E89-72E4-914F-B3DE-9E24DF56B65E}" srcOrd="5" destOrd="0" presId="urn:microsoft.com/office/officeart/2005/8/layout/cycle2"/>
    <dgm:cxn modelId="{8854FF54-2CA6-0548-8942-EFC858777E44}" type="presParOf" srcId="{B1CE4E89-72E4-914F-B3DE-9E24DF56B65E}" destId="{03C5C101-4304-404E-942E-22A80B15CFA1}" srcOrd="0" destOrd="0" presId="urn:microsoft.com/office/officeart/2005/8/layout/cycle2"/>
    <dgm:cxn modelId="{B89095CC-C556-0B45-BB52-7C76B7282D68}" type="presParOf" srcId="{BD782C09-1F5C-AF4B-B2CD-4D361232CD31}" destId="{E433473E-B963-3D45-947E-598F37B2E74E}" srcOrd="6" destOrd="0" presId="urn:microsoft.com/office/officeart/2005/8/layout/cycle2"/>
    <dgm:cxn modelId="{DC745ECA-0ECB-FD43-A34D-54CCDB6C0F95}" type="presParOf" srcId="{BD782C09-1F5C-AF4B-B2CD-4D361232CD31}" destId="{2E6DFC93-3ED0-C741-8187-549B57CD5BCA}" srcOrd="7" destOrd="0" presId="urn:microsoft.com/office/officeart/2005/8/layout/cycle2"/>
    <dgm:cxn modelId="{9A8DC027-F0EA-C54D-8D7F-25C2E5D7A9B6}" type="presParOf" srcId="{2E6DFC93-3ED0-C741-8187-549B57CD5BCA}" destId="{1F65023A-42B9-C14A-A6FE-D50EB66E32E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2B8683-65C2-374C-BABF-805B060959D9}"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F9F356E7-1E07-3F4D-8E1A-5F69E4C4355A}">
      <dgm:prSet phldrT="[Text]"/>
      <dgm:spPr/>
      <dgm:t>
        <a:bodyPr/>
        <a:lstStyle/>
        <a:p>
          <a:r>
            <a:rPr lang="en-US" dirty="0"/>
            <a:t>Respect for human dignity</a:t>
          </a:r>
        </a:p>
      </dgm:t>
    </dgm:pt>
    <dgm:pt modelId="{BFC3A973-5320-B44F-B90A-4F4036108F6F}" type="parTrans" cxnId="{C81D6A02-47F6-1347-A2F7-5BF35C45C724}">
      <dgm:prSet/>
      <dgm:spPr/>
      <dgm:t>
        <a:bodyPr/>
        <a:lstStyle/>
        <a:p>
          <a:endParaRPr lang="en-US"/>
        </a:p>
      </dgm:t>
    </dgm:pt>
    <dgm:pt modelId="{046127F9-F7BE-1A4E-8DFF-E10F92D960F2}" type="sibTrans" cxnId="{C81D6A02-47F6-1347-A2F7-5BF35C45C724}">
      <dgm:prSet/>
      <dgm:spPr/>
      <dgm:t>
        <a:bodyPr/>
        <a:lstStyle/>
        <a:p>
          <a:endParaRPr lang="en-US"/>
        </a:p>
      </dgm:t>
    </dgm:pt>
    <dgm:pt modelId="{3174D49C-4816-4844-8B6F-09882A47D788}">
      <dgm:prSet phldrT="[Text]"/>
      <dgm:spPr/>
      <dgm:t>
        <a:bodyPr/>
        <a:lstStyle/>
        <a:p>
          <a:r>
            <a:rPr lang="en-US" dirty="0"/>
            <a:t>Solidarity and responsibility</a:t>
          </a:r>
        </a:p>
      </dgm:t>
    </dgm:pt>
    <dgm:pt modelId="{7C9DD58B-D703-7F4E-81F1-DD3F6DA00597}" type="parTrans" cxnId="{453A4BC0-19CA-9648-8787-6C7436E5B14D}">
      <dgm:prSet/>
      <dgm:spPr/>
      <dgm:t>
        <a:bodyPr/>
        <a:lstStyle/>
        <a:p>
          <a:endParaRPr lang="en-US"/>
        </a:p>
      </dgm:t>
    </dgm:pt>
    <dgm:pt modelId="{4D8400C1-FF85-C34E-9FEE-AAA8930DF724}" type="sibTrans" cxnId="{453A4BC0-19CA-9648-8787-6C7436E5B14D}">
      <dgm:prSet/>
      <dgm:spPr/>
      <dgm:t>
        <a:bodyPr/>
        <a:lstStyle/>
        <a:p>
          <a:endParaRPr lang="en-US"/>
        </a:p>
      </dgm:t>
    </dgm:pt>
    <dgm:pt modelId="{A4639235-3910-8A42-9431-580DF6C76F57}">
      <dgm:prSet phldrT="[Text]"/>
      <dgm:spPr/>
      <dgm:t>
        <a:bodyPr/>
        <a:lstStyle/>
        <a:p>
          <a:r>
            <a:rPr lang="en-US" dirty="0"/>
            <a:t>Justice</a:t>
          </a:r>
        </a:p>
      </dgm:t>
    </dgm:pt>
    <dgm:pt modelId="{F34BE109-A7F8-B24A-935D-BB4DCA0C096F}" type="parTrans" cxnId="{EC61BB20-0CDE-B94A-BD5B-DCE11BF90DE4}">
      <dgm:prSet/>
      <dgm:spPr/>
      <dgm:t>
        <a:bodyPr/>
        <a:lstStyle/>
        <a:p>
          <a:endParaRPr lang="en-US"/>
        </a:p>
      </dgm:t>
    </dgm:pt>
    <dgm:pt modelId="{DBE0943C-C573-1E4F-B0A5-529B5DC41C71}" type="sibTrans" cxnId="{EC61BB20-0CDE-B94A-BD5B-DCE11BF90DE4}">
      <dgm:prSet/>
      <dgm:spPr/>
      <dgm:t>
        <a:bodyPr/>
        <a:lstStyle/>
        <a:p>
          <a:endParaRPr lang="en-US"/>
        </a:p>
      </dgm:t>
    </dgm:pt>
    <dgm:pt modelId="{6F917E4E-46FD-2045-8409-211D6BA413E0}">
      <dgm:prSet phldrT="[Text]"/>
      <dgm:spPr/>
      <dgm:t>
        <a:bodyPr/>
        <a:lstStyle/>
        <a:p>
          <a:r>
            <a:rPr lang="en-US" dirty="0"/>
            <a:t>Truth</a:t>
          </a:r>
        </a:p>
      </dgm:t>
    </dgm:pt>
    <dgm:pt modelId="{DE9E27E6-FE26-B845-AA0B-D15B3FDF2725}" type="parTrans" cxnId="{80739671-7482-D548-8B87-2F5EC39E2321}">
      <dgm:prSet/>
      <dgm:spPr/>
      <dgm:t>
        <a:bodyPr/>
        <a:lstStyle/>
        <a:p>
          <a:endParaRPr lang="en-US"/>
        </a:p>
      </dgm:t>
    </dgm:pt>
    <dgm:pt modelId="{FFDDBB97-8DA4-F041-915A-137BB5B159E6}" type="sibTrans" cxnId="{80739671-7482-D548-8B87-2F5EC39E2321}">
      <dgm:prSet/>
      <dgm:spPr/>
      <dgm:t>
        <a:bodyPr/>
        <a:lstStyle/>
        <a:p>
          <a:endParaRPr lang="en-US"/>
        </a:p>
      </dgm:t>
    </dgm:pt>
    <dgm:pt modelId="{BD782C09-1F5C-AF4B-B2CD-4D361232CD31}" type="pres">
      <dgm:prSet presAssocID="{942B8683-65C2-374C-BABF-805B060959D9}" presName="cycle" presStyleCnt="0">
        <dgm:presLayoutVars>
          <dgm:dir/>
          <dgm:resizeHandles val="exact"/>
        </dgm:presLayoutVars>
      </dgm:prSet>
      <dgm:spPr/>
    </dgm:pt>
    <dgm:pt modelId="{85E4B1C7-056B-7C49-B54E-70E67B208D4D}" type="pres">
      <dgm:prSet presAssocID="{F9F356E7-1E07-3F4D-8E1A-5F69E4C4355A}" presName="node" presStyleLbl="node1" presStyleIdx="0" presStyleCnt="4">
        <dgm:presLayoutVars>
          <dgm:bulletEnabled val="1"/>
        </dgm:presLayoutVars>
      </dgm:prSet>
      <dgm:spPr/>
    </dgm:pt>
    <dgm:pt modelId="{FC799751-5CCD-694F-A993-D928BC6541A4}" type="pres">
      <dgm:prSet presAssocID="{046127F9-F7BE-1A4E-8DFF-E10F92D960F2}" presName="sibTrans" presStyleLbl="sibTrans2D1" presStyleIdx="0" presStyleCnt="4"/>
      <dgm:spPr/>
    </dgm:pt>
    <dgm:pt modelId="{03B73EAF-93F1-154D-97E1-02841C1CBC51}" type="pres">
      <dgm:prSet presAssocID="{046127F9-F7BE-1A4E-8DFF-E10F92D960F2}" presName="connectorText" presStyleLbl="sibTrans2D1" presStyleIdx="0" presStyleCnt="4"/>
      <dgm:spPr/>
    </dgm:pt>
    <dgm:pt modelId="{A4C03C1F-D226-A04D-A5E8-C4E185F62863}" type="pres">
      <dgm:prSet presAssocID="{3174D49C-4816-4844-8B6F-09882A47D788}" presName="node" presStyleLbl="node1" presStyleIdx="1" presStyleCnt="4">
        <dgm:presLayoutVars>
          <dgm:bulletEnabled val="1"/>
        </dgm:presLayoutVars>
      </dgm:prSet>
      <dgm:spPr/>
    </dgm:pt>
    <dgm:pt modelId="{355D8F8E-F2FB-664E-A7E3-322A95C38AB1}" type="pres">
      <dgm:prSet presAssocID="{4D8400C1-FF85-C34E-9FEE-AAA8930DF724}" presName="sibTrans" presStyleLbl="sibTrans2D1" presStyleIdx="1" presStyleCnt="4"/>
      <dgm:spPr/>
    </dgm:pt>
    <dgm:pt modelId="{77B3EF20-3348-5846-869D-B1426C82A89A}" type="pres">
      <dgm:prSet presAssocID="{4D8400C1-FF85-C34E-9FEE-AAA8930DF724}" presName="connectorText" presStyleLbl="sibTrans2D1" presStyleIdx="1" presStyleCnt="4"/>
      <dgm:spPr/>
    </dgm:pt>
    <dgm:pt modelId="{38E6E40E-0FC2-4446-8A66-D886E30AFCE9}" type="pres">
      <dgm:prSet presAssocID="{A4639235-3910-8A42-9431-580DF6C76F57}" presName="node" presStyleLbl="node1" presStyleIdx="2" presStyleCnt="4">
        <dgm:presLayoutVars>
          <dgm:bulletEnabled val="1"/>
        </dgm:presLayoutVars>
      </dgm:prSet>
      <dgm:spPr/>
    </dgm:pt>
    <dgm:pt modelId="{B1CE4E89-72E4-914F-B3DE-9E24DF56B65E}" type="pres">
      <dgm:prSet presAssocID="{DBE0943C-C573-1E4F-B0A5-529B5DC41C71}" presName="sibTrans" presStyleLbl="sibTrans2D1" presStyleIdx="2" presStyleCnt="4"/>
      <dgm:spPr/>
    </dgm:pt>
    <dgm:pt modelId="{03C5C101-4304-404E-942E-22A80B15CFA1}" type="pres">
      <dgm:prSet presAssocID="{DBE0943C-C573-1E4F-B0A5-529B5DC41C71}" presName="connectorText" presStyleLbl="sibTrans2D1" presStyleIdx="2" presStyleCnt="4"/>
      <dgm:spPr/>
    </dgm:pt>
    <dgm:pt modelId="{E433473E-B963-3D45-947E-598F37B2E74E}" type="pres">
      <dgm:prSet presAssocID="{6F917E4E-46FD-2045-8409-211D6BA413E0}" presName="node" presStyleLbl="node1" presStyleIdx="3" presStyleCnt="4">
        <dgm:presLayoutVars>
          <dgm:bulletEnabled val="1"/>
        </dgm:presLayoutVars>
      </dgm:prSet>
      <dgm:spPr/>
    </dgm:pt>
    <dgm:pt modelId="{2E6DFC93-3ED0-C741-8187-549B57CD5BCA}" type="pres">
      <dgm:prSet presAssocID="{FFDDBB97-8DA4-F041-915A-137BB5B159E6}" presName="sibTrans" presStyleLbl="sibTrans2D1" presStyleIdx="3" presStyleCnt="4"/>
      <dgm:spPr/>
    </dgm:pt>
    <dgm:pt modelId="{1F65023A-42B9-C14A-A6FE-D50EB66E32EA}" type="pres">
      <dgm:prSet presAssocID="{FFDDBB97-8DA4-F041-915A-137BB5B159E6}" presName="connectorText" presStyleLbl="sibTrans2D1" presStyleIdx="3" presStyleCnt="4"/>
      <dgm:spPr/>
    </dgm:pt>
  </dgm:ptLst>
  <dgm:cxnLst>
    <dgm:cxn modelId="{C81D6A02-47F6-1347-A2F7-5BF35C45C724}" srcId="{942B8683-65C2-374C-BABF-805B060959D9}" destId="{F9F356E7-1E07-3F4D-8E1A-5F69E4C4355A}" srcOrd="0" destOrd="0" parTransId="{BFC3A973-5320-B44F-B90A-4F4036108F6F}" sibTransId="{046127F9-F7BE-1A4E-8DFF-E10F92D960F2}"/>
    <dgm:cxn modelId="{EC61BB20-0CDE-B94A-BD5B-DCE11BF90DE4}" srcId="{942B8683-65C2-374C-BABF-805B060959D9}" destId="{A4639235-3910-8A42-9431-580DF6C76F57}" srcOrd="2" destOrd="0" parTransId="{F34BE109-A7F8-B24A-935D-BB4DCA0C096F}" sibTransId="{DBE0943C-C573-1E4F-B0A5-529B5DC41C71}"/>
    <dgm:cxn modelId="{5325D920-59E6-4648-B8E6-FD8E5EC3D7EB}" type="presOf" srcId="{3174D49C-4816-4844-8B6F-09882A47D788}" destId="{A4C03C1F-D226-A04D-A5E8-C4E185F62863}" srcOrd="0" destOrd="0" presId="urn:microsoft.com/office/officeart/2005/8/layout/cycle2"/>
    <dgm:cxn modelId="{273F0F3F-67A8-6942-907D-88EF54D00452}" type="presOf" srcId="{DBE0943C-C573-1E4F-B0A5-529B5DC41C71}" destId="{03C5C101-4304-404E-942E-22A80B15CFA1}" srcOrd="1" destOrd="0" presId="urn:microsoft.com/office/officeart/2005/8/layout/cycle2"/>
    <dgm:cxn modelId="{2757A568-305C-024D-89F1-E755BDDA27C7}" type="presOf" srcId="{942B8683-65C2-374C-BABF-805B060959D9}" destId="{BD782C09-1F5C-AF4B-B2CD-4D361232CD31}" srcOrd="0" destOrd="0" presId="urn:microsoft.com/office/officeart/2005/8/layout/cycle2"/>
    <dgm:cxn modelId="{80739671-7482-D548-8B87-2F5EC39E2321}" srcId="{942B8683-65C2-374C-BABF-805B060959D9}" destId="{6F917E4E-46FD-2045-8409-211D6BA413E0}" srcOrd="3" destOrd="0" parTransId="{DE9E27E6-FE26-B845-AA0B-D15B3FDF2725}" sibTransId="{FFDDBB97-8DA4-F041-915A-137BB5B159E6}"/>
    <dgm:cxn modelId="{8747F351-3928-3348-906B-871DFECA66F3}" type="presOf" srcId="{FFDDBB97-8DA4-F041-915A-137BB5B159E6}" destId="{2E6DFC93-3ED0-C741-8187-549B57CD5BCA}" srcOrd="0" destOrd="0" presId="urn:microsoft.com/office/officeart/2005/8/layout/cycle2"/>
    <dgm:cxn modelId="{59123273-FA01-D547-B80E-2915D3C853B8}" type="presOf" srcId="{4D8400C1-FF85-C34E-9FEE-AAA8930DF724}" destId="{355D8F8E-F2FB-664E-A7E3-322A95C38AB1}" srcOrd="0" destOrd="0" presId="urn:microsoft.com/office/officeart/2005/8/layout/cycle2"/>
    <dgm:cxn modelId="{B7D35978-57CA-9842-ACE2-590ECBF6E522}" type="presOf" srcId="{4D8400C1-FF85-C34E-9FEE-AAA8930DF724}" destId="{77B3EF20-3348-5846-869D-B1426C82A89A}" srcOrd="1" destOrd="0" presId="urn:microsoft.com/office/officeart/2005/8/layout/cycle2"/>
    <dgm:cxn modelId="{DA28917E-20DB-F74E-B6D9-E032A1A68DC0}" type="presOf" srcId="{FFDDBB97-8DA4-F041-915A-137BB5B159E6}" destId="{1F65023A-42B9-C14A-A6FE-D50EB66E32EA}" srcOrd="1" destOrd="0" presId="urn:microsoft.com/office/officeart/2005/8/layout/cycle2"/>
    <dgm:cxn modelId="{2A6EA18D-43D4-EF44-9D43-A80CA25446A1}" type="presOf" srcId="{046127F9-F7BE-1A4E-8DFF-E10F92D960F2}" destId="{03B73EAF-93F1-154D-97E1-02841C1CBC51}" srcOrd="1" destOrd="0" presId="urn:microsoft.com/office/officeart/2005/8/layout/cycle2"/>
    <dgm:cxn modelId="{4DCEB793-448F-0240-AF58-99E4B71C6011}" type="presOf" srcId="{A4639235-3910-8A42-9431-580DF6C76F57}" destId="{38E6E40E-0FC2-4446-8A66-D886E30AFCE9}" srcOrd="0" destOrd="0" presId="urn:microsoft.com/office/officeart/2005/8/layout/cycle2"/>
    <dgm:cxn modelId="{5FE7E8AB-25FF-6F45-B627-459A2A8453CB}" type="presOf" srcId="{6F917E4E-46FD-2045-8409-211D6BA413E0}" destId="{E433473E-B963-3D45-947E-598F37B2E74E}" srcOrd="0" destOrd="0" presId="urn:microsoft.com/office/officeart/2005/8/layout/cycle2"/>
    <dgm:cxn modelId="{F24EF6AE-DF69-0B47-A00D-81DD1D1DF226}" type="presOf" srcId="{DBE0943C-C573-1E4F-B0A5-529B5DC41C71}" destId="{B1CE4E89-72E4-914F-B3DE-9E24DF56B65E}" srcOrd="0" destOrd="0" presId="urn:microsoft.com/office/officeart/2005/8/layout/cycle2"/>
    <dgm:cxn modelId="{453A4BC0-19CA-9648-8787-6C7436E5B14D}" srcId="{942B8683-65C2-374C-BABF-805B060959D9}" destId="{3174D49C-4816-4844-8B6F-09882A47D788}" srcOrd="1" destOrd="0" parTransId="{7C9DD58B-D703-7F4E-81F1-DD3F6DA00597}" sibTransId="{4D8400C1-FF85-C34E-9FEE-AAA8930DF724}"/>
    <dgm:cxn modelId="{019515C7-0A90-9340-94B4-D47446AA8CC2}" type="presOf" srcId="{046127F9-F7BE-1A4E-8DFF-E10F92D960F2}" destId="{FC799751-5CCD-694F-A993-D928BC6541A4}" srcOrd="0" destOrd="0" presId="urn:microsoft.com/office/officeart/2005/8/layout/cycle2"/>
    <dgm:cxn modelId="{8B5238FE-A5DA-8749-8CBA-7AB71275B9E1}" type="presOf" srcId="{F9F356E7-1E07-3F4D-8E1A-5F69E4C4355A}" destId="{85E4B1C7-056B-7C49-B54E-70E67B208D4D}" srcOrd="0" destOrd="0" presId="urn:microsoft.com/office/officeart/2005/8/layout/cycle2"/>
    <dgm:cxn modelId="{31A67436-9FBD-E340-8A63-11875622417F}" type="presParOf" srcId="{BD782C09-1F5C-AF4B-B2CD-4D361232CD31}" destId="{85E4B1C7-056B-7C49-B54E-70E67B208D4D}" srcOrd="0" destOrd="0" presId="urn:microsoft.com/office/officeart/2005/8/layout/cycle2"/>
    <dgm:cxn modelId="{62394BE2-40D1-5440-A4EE-978A9D02C834}" type="presParOf" srcId="{BD782C09-1F5C-AF4B-B2CD-4D361232CD31}" destId="{FC799751-5CCD-694F-A993-D928BC6541A4}" srcOrd="1" destOrd="0" presId="urn:microsoft.com/office/officeart/2005/8/layout/cycle2"/>
    <dgm:cxn modelId="{155BEF34-3F13-1743-A394-A810D8B6523D}" type="presParOf" srcId="{FC799751-5CCD-694F-A993-D928BC6541A4}" destId="{03B73EAF-93F1-154D-97E1-02841C1CBC51}" srcOrd="0" destOrd="0" presId="urn:microsoft.com/office/officeart/2005/8/layout/cycle2"/>
    <dgm:cxn modelId="{834E6306-439B-684C-8C3A-141B91FB4EF5}" type="presParOf" srcId="{BD782C09-1F5C-AF4B-B2CD-4D361232CD31}" destId="{A4C03C1F-D226-A04D-A5E8-C4E185F62863}" srcOrd="2" destOrd="0" presId="urn:microsoft.com/office/officeart/2005/8/layout/cycle2"/>
    <dgm:cxn modelId="{A210DE22-E848-6F43-8489-B6A696FF51FA}" type="presParOf" srcId="{BD782C09-1F5C-AF4B-B2CD-4D361232CD31}" destId="{355D8F8E-F2FB-664E-A7E3-322A95C38AB1}" srcOrd="3" destOrd="0" presId="urn:microsoft.com/office/officeart/2005/8/layout/cycle2"/>
    <dgm:cxn modelId="{60B2DB77-42B8-C248-B870-62F808EBD11B}" type="presParOf" srcId="{355D8F8E-F2FB-664E-A7E3-322A95C38AB1}" destId="{77B3EF20-3348-5846-869D-B1426C82A89A}" srcOrd="0" destOrd="0" presId="urn:microsoft.com/office/officeart/2005/8/layout/cycle2"/>
    <dgm:cxn modelId="{6EAAB1E2-D8E8-3745-AFD1-77C2B611F5E4}" type="presParOf" srcId="{BD782C09-1F5C-AF4B-B2CD-4D361232CD31}" destId="{38E6E40E-0FC2-4446-8A66-D886E30AFCE9}" srcOrd="4" destOrd="0" presId="urn:microsoft.com/office/officeart/2005/8/layout/cycle2"/>
    <dgm:cxn modelId="{922D2A2D-0768-CE4B-A0CF-92A1A0A88C0C}" type="presParOf" srcId="{BD782C09-1F5C-AF4B-B2CD-4D361232CD31}" destId="{B1CE4E89-72E4-914F-B3DE-9E24DF56B65E}" srcOrd="5" destOrd="0" presId="urn:microsoft.com/office/officeart/2005/8/layout/cycle2"/>
    <dgm:cxn modelId="{8854FF54-2CA6-0548-8942-EFC858777E44}" type="presParOf" srcId="{B1CE4E89-72E4-914F-B3DE-9E24DF56B65E}" destId="{03C5C101-4304-404E-942E-22A80B15CFA1}" srcOrd="0" destOrd="0" presId="urn:microsoft.com/office/officeart/2005/8/layout/cycle2"/>
    <dgm:cxn modelId="{B89095CC-C556-0B45-BB52-7C76B7282D68}" type="presParOf" srcId="{BD782C09-1F5C-AF4B-B2CD-4D361232CD31}" destId="{E433473E-B963-3D45-947E-598F37B2E74E}" srcOrd="6" destOrd="0" presId="urn:microsoft.com/office/officeart/2005/8/layout/cycle2"/>
    <dgm:cxn modelId="{DC745ECA-0ECB-FD43-A34D-54CCDB6C0F95}" type="presParOf" srcId="{BD782C09-1F5C-AF4B-B2CD-4D361232CD31}" destId="{2E6DFC93-3ED0-C741-8187-549B57CD5BCA}" srcOrd="7" destOrd="0" presId="urn:microsoft.com/office/officeart/2005/8/layout/cycle2"/>
    <dgm:cxn modelId="{9A8DC027-F0EA-C54D-8D7F-25C2E5D7A9B6}" type="presParOf" srcId="{2E6DFC93-3ED0-C741-8187-549B57CD5BCA}" destId="{1F65023A-42B9-C14A-A6FE-D50EB66E32E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4B1C7-056B-7C49-B54E-70E67B208D4D}">
      <dsp:nvSpPr>
        <dsp:cNvPr id="0" name=""/>
        <dsp:cNvSpPr/>
      </dsp:nvSpPr>
      <dsp:spPr>
        <a:xfrm>
          <a:off x="2418609" y="634"/>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Respect for human dignity</a:t>
          </a:r>
        </a:p>
      </dsp:txBody>
      <dsp:txXfrm>
        <a:off x="2643200" y="225225"/>
        <a:ext cx="1084418" cy="1084418"/>
      </dsp:txXfrm>
    </dsp:sp>
    <dsp:sp modelId="{FC799751-5CCD-694F-A993-D928BC6541A4}">
      <dsp:nvSpPr>
        <dsp:cNvPr id="0" name=""/>
        <dsp:cNvSpPr/>
      </dsp:nvSpPr>
      <dsp:spPr>
        <a:xfrm rot="2700000">
          <a:off x="3787448" y="1314085"/>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05321" y="1374454"/>
        <a:ext cx="284768" cy="310554"/>
      </dsp:txXfrm>
    </dsp:sp>
    <dsp:sp modelId="{A4C03C1F-D226-A04D-A5E8-C4E185F62863}">
      <dsp:nvSpPr>
        <dsp:cNvPr id="0" name=""/>
        <dsp:cNvSpPr/>
      </dsp:nvSpPr>
      <dsp:spPr>
        <a:xfrm>
          <a:off x="4045783" y="1627808"/>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Solidarity and responsibility</a:t>
          </a:r>
        </a:p>
      </dsp:txBody>
      <dsp:txXfrm>
        <a:off x="4270374" y="1852399"/>
        <a:ext cx="1084418" cy="1084418"/>
      </dsp:txXfrm>
    </dsp:sp>
    <dsp:sp modelId="{355D8F8E-F2FB-664E-A7E3-322A95C38AB1}">
      <dsp:nvSpPr>
        <dsp:cNvPr id="0" name=""/>
        <dsp:cNvSpPr/>
      </dsp:nvSpPr>
      <dsp:spPr>
        <a:xfrm rot="8100000">
          <a:off x="3803731" y="2941259"/>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907902" y="3001628"/>
        <a:ext cx="284768" cy="310554"/>
      </dsp:txXfrm>
    </dsp:sp>
    <dsp:sp modelId="{38E6E40E-0FC2-4446-8A66-D886E30AFCE9}">
      <dsp:nvSpPr>
        <dsp:cNvPr id="0" name=""/>
        <dsp:cNvSpPr/>
      </dsp:nvSpPr>
      <dsp:spPr>
        <a:xfrm>
          <a:off x="2418609" y="3254982"/>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Justice</a:t>
          </a:r>
        </a:p>
      </dsp:txBody>
      <dsp:txXfrm>
        <a:off x="2643200" y="3479573"/>
        <a:ext cx="1084418" cy="1084418"/>
      </dsp:txXfrm>
    </dsp:sp>
    <dsp:sp modelId="{B1CE4E89-72E4-914F-B3DE-9E24DF56B65E}">
      <dsp:nvSpPr>
        <dsp:cNvPr id="0" name=""/>
        <dsp:cNvSpPr/>
      </dsp:nvSpPr>
      <dsp:spPr>
        <a:xfrm rot="13500000">
          <a:off x="2176557" y="2957542"/>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80728" y="3104209"/>
        <a:ext cx="284768" cy="310554"/>
      </dsp:txXfrm>
    </dsp:sp>
    <dsp:sp modelId="{E433473E-B963-3D45-947E-598F37B2E74E}">
      <dsp:nvSpPr>
        <dsp:cNvPr id="0" name=""/>
        <dsp:cNvSpPr/>
      </dsp:nvSpPr>
      <dsp:spPr>
        <a:xfrm>
          <a:off x="791435" y="1627808"/>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Truth</a:t>
          </a:r>
        </a:p>
      </dsp:txBody>
      <dsp:txXfrm>
        <a:off x="1016026" y="1852399"/>
        <a:ext cx="1084418" cy="1084418"/>
      </dsp:txXfrm>
    </dsp:sp>
    <dsp:sp modelId="{2E6DFC93-3ED0-C741-8187-549B57CD5BCA}">
      <dsp:nvSpPr>
        <dsp:cNvPr id="0" name=""/>
        <dsp:cNvSpPr/>
      </dsp:nvSpPr>
      <dsp:spPr>
        <a:xfrm rot="18900000">
          <a:off x="2160275" y="1330368"/>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78148" y="1477035"/>
        <a:ext cx="284768" cy="31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4B1C7-056B-7C49-B54E-70E67B208D4D}">
      <dsp:nvSpPr>
        <dsp:cNvPr id="0" name=""/>
        <dsp:cNvSpPr/>
      </dsp:nvSpPr>
      <dsp:spPr>
        <a:xfrm>
          <a:off x="2418609" y="634"/>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Respect for human dignity</a:t>
          </a:r>
        </a:p>
      </dsp:txBody>
      <dsp:txXfrm>
        <a:off x="2643200" y="225225"/>
        <a:ext cx="1084418" cy="1084418"/>
      </dsp:txXfrm>
    </dsp:sp>
    <dsp:sp modelId="{FC799751-5CCD-694F-A993-D928BC6541A4}">
      <dsp:nvSpPr>
        <dsp:cNvPr id="0" name=""/>
        <dsp:cNvSpPr/>
      </dsp:nvSpPr>
      <dsp:spPr>
        <a:xfrm rot="2700000">
          <a:off x="3787448" y="1314085"/>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05321" y="1374454"/>
        <a:ext cx="284768" cy="310554"/>
      </dsp:txXfrm>
    </dsp:sp>
    <dsp:sp modelId="{A4C03C1F-D226-A04D-A5E8-C4E185F62863}">
      <dsp:nvSpPr>
        <dsp:cNvPr id="0" name=""/>
        <dsp:cNvSpPr/>
      </dsp:nvSpPr>
      <dsp:spPr>
        <a:xfrm>
          <a:off x="4045783" y="1627808"/>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Solidarity and responsibility</a:t>
          </a:r>
        </a:p>
      </dsp:txBody>
      <dsp:txXfrm>
        <a:off x="4270374" y="1852399"/>
        <a:ext cx="1084418" cy="1084418"/>
      </dsp:txXfrm>
    </dsp:sp>
    <dsp:sp modelId="{355D8F8E-F2FB-664E-A7E3-322A95C38AB1}">
      <dsp:nvSpPr>
        <dsp:cNvPr id="0" name=""/>
        <dsp:cNvSpPr/>
      </dsp:nvSpPr>
      <dsp:spPr>
        <a:xfrm rot="8100000">
          <a:off x="3803731" y="2941259"/>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907902" y="3001628"/>
        <a:ext cx="284768" cy="310554"/>
      </dsp:txXfrm>
    </dsp:sp>
    <dsp:sp modelId="{38E6E40E-0FC2-4446-8A66-D886E30AFCE9}">
      <dsp:nvSpPr>
        <dsp:cNvPr id="0" name=""/>
        <dsp:cNvSpPr/>
      </dsp:nvSpPr>
      <dsp:spPr>
        <a:xfrm>
          <a:off x="2418609" y="3254982"/>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Justice</a:t>
          </a:r>
        </a:p>
      </dsp:txBody>
      <dsp:txXfrm>
        <a:off x="2643200" y="3479573"/>
        <a:ext cx="1084418" cy="1084418"/>
      </dsp:txXfrm>
    </dsp:sp>
    <dsp:sp modelId="{B1CE4E89-72E4-914F-B3DE-9E24DF56B65E}">
      <dsp:nvSpPr>
        <dsp:cNvPr id="0" name=""/>
        <dsp:cNvSpPr/>
      </dsp:nvSpPr>
      <dsp:spPr>
        <a:xfrm rot="13500000">
          <a:off x="2176557" y="2957542"/>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80728" y="3104209"/>
        <a:ext cx="284768" cy="310554"/>
      </dsp:txXfrm>
    </dsp:sp>
    <dsp:sp modelId="{E433473E-B963-3D45-947E-598F37B2E74E}">
      <dsp:nvSpPr>
        <dsp:cNvPr id="0" name=""/>
        <dsp:cNvSpPr/>
      </dsp:nvSpPr>
      <dsp:spPr>
        <a:xfrm>
          <a:off x="791435" y="1627808"/>
          <a:ext cx="1533600" cy="15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Truth</a:t>
          </a:r>
        </a:p>
      </dsp:txBody>
      <dsp:txXfrm>
        <a:off x="1016026" y="1852399"/>
        <a:ext cx="1084418" cy="1084418"/>
      </dsp:txXfrm>
    </dsp:sp>
    <dsp:sp modelId="{2E6DFC93-3ED0-C741-8187-549B57CD5BCA}">
      <dsp:nvSpPr>
        <dsp:cNvPr id="0" name=""/>
        <dsp:cNvSpPr/>
      </dsp:nvSpPr>
      <dsp:spPr>
        <a:xfrm rot="18900000">
          <a:off x="2160275" y="1330368"/>
          <a:ext cx="406812" cy="517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78148" y="1477035"/>
        <a:ext cx="284768" cy="3105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88021-819B-3C46-BCCA-064F4E5C0528}" type="datetimeFigureOut">
              <a:rPr lang="en-GB" smtClean="0"/>
              <a:t>11/02/2019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A73BE-1FE2-1E43-99DF-E290ED501608}" type="slidenum">
              <a:rPr lang="en-GB" smtClean="0"/>
              <a:t>‹#›</a:t>
            </a:fld>
            <a:endParaRPr lang="en-GB"/>
          </a:p>
        </p:txBody>
      </p:sp>
    </p:spTree>
    <p:extLst>
      <p:ext uri="{BB962C8B-B14F-4D97-AF65-F5344CB8AC3E}">
        <p14:creationId xmlns:p14="http://schemas.microsoft.com/office/powerpoint/2010/main" val="159657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Council of Europe were advised by a group of academics and experienced practitioners. As a direct result of this collaboration the European Forum for Restorative Justice was established. </a:t>
            </a:r>
          </a:p>
        </p:txBody>
      </p:sp>
      <p:sp>
        <p:nvSpPr>
          <p:cNvPr id="4" name="Slide Number Placeholder 3"/>
          <p:cNvSpPr>
            <a:spLocks noGrp="1"/>
          </p:cNvSpPr>
          <p:nvPr>
            <p:ph type="sldNum" sz="quarter" idx="5"/>
          </p:nvPr>
        </p:nvSpPr>
        <p:spPr/>
        <p:txBody>
          <a:bodyPr/>
          <a:lstStyle/>
          <a:p>
            <a:fld id="{648107CB-C8D2-6346-86CE-596CCB52BAC0}" type="slidenum">
              <a:rPr lang="en-GB" smtClean="0"/>
              <a:t>2</a:t>
            </a:fld>
            <a:endParaRPr lang="en-GB"/>
          </a:p>
        </p:txBody>
      </p:sp>
    </p:spTree>
    <p:extLst>
      <p:ext uri="{BB962C8B-B14F-4D97-AF65-F5344CB8AC3E}">
        <p14:creationId xmlns:p14="http://schemas.microsoft.com/office/powerpoint/2010/main" val="18052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8107CB-C8D2-6346-86CE-596CCB52BAC0}" type="slidenum">
              <a:rPr lang="en-GB" smtClean="0"/>
              <a:t>3</a:t>
            </a:fld>
            <a:endParaRPr lang="en-GB"/>
          </a:p>
        </p:txBody>
      </p:sp>
    </p:spTree>
    <p:extLst>
      <p:ext uri="{BB962C8B-B14F-4D97-AF65-F5344CB8AC3E}">
        <p14:creationId xmlns:p14="http://schemas.microsoft.com/office/powerpoint/2010/main" val="184742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8107CB-C8D2-6346-86CE-596CCB52BAC0}" type="slidenum">
              <a:rPr lang="en-GB" smtClean="0"/>
              <a:t>4</a:t>
            </a:fld>
            <a:endParaRPr lang="en-GB"/>
          </a:p>
        </p:txBody>
      </p:sp>
    </p:spTree>
    <p:extLst>
      <p:ext uri="{BB962C8B-B14F-4D97-AF65-F5344CB8AC3E}">
        <p14:creationId xmlns:p14="http://schemas.microsoft.com/office/powerpoint/2010/main" val="251089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Harm v Conflict. </a:t>
            </a:r>
          </a:p>
        </p:txBody>
      </p:sp>
      <p:sp>
        <p:nvSpPr>
          <p:cNvPr id="4" name="Slide Number Placeholder 3"/>
          <p:cNvSpPr>
            <a:spLocks noGrp="1"/>
          </p:cNvSpPr>
          <p:nvPr>
            <p:ph type="sldNum" sz="quarter" idx="5"/>
          </p:nvPr>
        </p:nvSpPr>
        <p:spPr/>
        <p:txBody>
          <a:bodyPr/>
          <a:lstStyle/>
          <a:p>
            <a:fld id="{648107CB-C8D2-6346-86CE-596CCB52BAC0}" type="slidenum">
              <a:rPr lang="en-GB" smtClean="0"/>
              <a:t>6</a:t>
            </a:fld>
            <a:endParaRPr lang="en-GB"/>
          </a:p>
        </p:txBody>
      </p:sp>
    </p:spTree>
    <p:extLst>
      <p:ext uri="{BB962C8B-B14F-4D97-AF65-F5344CB8AC3E}">
        <p14:creationId xmlns:p14="http://schemas.microsoft.com/office/powerpoint/2010/main" val="4495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represents a challenge even to restorative practitioners. Most practitioners come from another professional background  They are attracted to RJ because it is an improvement e.g. me, Terry, Ted. Consequently it is easy to drift back to serving institutional aims and needs rather than enabling people to attend to their own needs and wishes. </a:t>
            </a:r>
          </a:p>
          <a:p>
            <a:endParaRPr lang="en-GB" dirty="0"/>
          </a:p>
        </p:txBody>
      </p:sp>
      <p:sp>
        <p:nvSpPr>
          <p:cNvPr id="4" name="Slide Number Placeholder 3"/>
          <p:cNvSpPr>
            <a:spLocks noGrp="1"/>
          </p:cNvSpPr>
          <p:nvPr>
            <p:ph type="sldNum" sz="quarter" idx="5"/>
          </p:nvPr>
        </p:nvSpPr>
        <p:spPr/>
        <p:txBody>
          <a:bodyPr/>
          <a:lstStyle/>
          <a:p>
            <a:fld id="{648107CB-C8D2-6346-86CE-596CCB52BAC0}" type="slidenum">
              <a:rPr lang="en-GB" smtClean="0"/>
              <a:t>7</a:t>
            </a:fld>
            <a:endParaRPr lang="en-GB"/>
          </a:p>
        </p:txBody>
      </p:sp>
    </p:spTree>
    <p:extLst>
      <p:ext uri="{BB962C8B-B14F-4D97-AF65-F5344CB8AC3E}">
        <p14:creationId xmlns:p14="http://schemas.microsoft.com/office/powerpoint/2010/main" val="267667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35C9-FB66-9640-B2B5-FC131142C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5BF131-D11D-3541-994B-4169C5456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10B3A3-23FE-B042-8328-34C053F15179}"/>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5" name="Footer Placeholder 4">
            <a:extLst>
              <a:ext uri="{FF2B5EF4-FFF2-40B4-BE49-F238E27FC236}">
                <a16:creationId xmlns:a16="http://schemas.microsoft.com/office/drawing/2014/main" id="{107307BB-D32C-EC4D-8577-0613B8217B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8CFBCD-1D97-CE4C-9651-FA485523CB05}"/>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384631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7106-287B-FB4A-9632-08C2AFE89C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EA898D-55EF-F84E-9DB9-649FFB65CF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DA3584-2D33-0F4C-856A-8F94516BFF26}"/>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5" name="Footer Placeholder 4">
            <a:extLst>
              <a:ext uri="{FF2B5EF4-FFF2-40B4-BE49-F238E27FC236}">
                <a16:creationId xmlns:a16="http://schemas.microsoft.com/office/drawing/2014/main" id="{72874C08-1C72-DE49-85F9-AB72D3DD7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4A5334-9931-714D-B2D1-9F51D7773DD3}"/>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35844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A7001-9563-9045-B890-8880639B9C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C18C4-1E01-654C-8C9D-89629CDA42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BB374-A533-554F-8373-63D440A8F87F}"/>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5" name="Footer Placeholder 4">
            <a:extLst>
              <a:ext uri="{FF2B5EF4-FFF2-40B4-BE49-F238E27FC236}">
                <a16:creationId xmlns:a16="http://schemas.microsoft.com/office/drawing/2014/main" id="{73B097E8-6756-D641-BB51-20606CF875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1F0A09-4A61-9F49-B29B-9D7310E79CBE}"/>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389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1E270-A836-9B4D-8C03-A38AE3F5217B}"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D1E62-EE3F-C949-AADB-FFE7F3119F5C}" type="slidenum">
              <a:rPr lang="en-GB" smtClean="0"/>
              <a:t>‹#›</a:t>
            </a:fld>
            <a:endParaRPr lang="en-GB"/>
          </a:p>
        </p:txBody>
      </p:sp>
    </p:spTree>
    <p:extLst>
      <p:ext uri="{BB962C8B-B14F-4D97-AF65-F5344CB8AC3E}">
        <p14:creationId xmlns:p14="http://schemas.microsoft.com/office/powerpoint/2010/main" val="17778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ECF2-B785-1C40-AA4E-CCF7EFCDB2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5DE5C1-603A-9242-AA97-DEE7A2FDDA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5E5CA6-7753-5649-81B6-583F2058FCF0}"/>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5" name="Footer Placeholder 4">
            <a:extLst>
              <a:ext uri="{FF2B5EF4-FFF2-40B4-BE49-F238E27FC236}">
                <a16:creationId xmlns:a16="http://schemas.microsoft.com/office/drawing/2014/main" id="{99BFBC64-1F5F-CA4F-A4C6-946AE3028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F31DC-54C3-984D-8D5F-E3483D222DE8}"/>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31180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A939-5064-1844-930E-F8915BF3F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E65E00-A287-2A40-AEE6-6F5FEE907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72BFCB-C6C5-A44E-85A4-5F06D3490DF7}"/>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5" name="Footer Placeholder 4">
            <a:extLst>
              <a:ext uri="{FF2B5EF4-FFF2-40B4-BE49-F238E27FC236}">
                <a16:creationId xmlns:a16="http://schemas.microsoft.com/office/drawing/2014/main" id="{A55E66DD-229D-A844-AB6C-774372361C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8E584-FC35-694E-A420-61F6662CDD31}"/>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410620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7FAA-94BA-404E-9373-A499972F2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F0814F-72B4-3441-B362-4B1D6A0506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7F15E9-144A-D345-9174-611F2C3CEB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8A3303-F3BE-654C-83A8-B64933502E27}"/>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6" name="Footer Placeholder 5">
            <a:extLst>
              <a:ext uri="{FF2B5EF4-FFF2-40B4-BE49-F238E27FC236}">
                <a16:creationId xmlns:a16="http://schemas.microsoft.com/office/drawing/2014/main" id="{8195D2D2-A31A-0B47-BDE2-0F818E923F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81BA00-733C-0343-995F-94FD5F54AE04}"/>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302431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68C3-26F4-5D4D-BD10-20F37DCEC1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3127D7-1878-5345-9970-97FBDD75A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82399B-9195-EB42-81D2-E5449F047C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7E182F-16F2-2442-96BD-EEA6F90AA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98AC30-D77D-E34E-9E67-0604C59043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9C2875-31B6-2A4D-A35D-A8D6568CE419}"/>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8" name="Footer Placeholder 7">
            <a:extLst>
              <a:ext uri="{FF2B5EF4-FFF2-40B4-BE49-F238E27FC236}">
                <a16:creationId xmlns:a16="http://schemas.microsoft.com/office/drawing/2014/main" id="{56E4E5FA-C4F5-D846-9C39-EAE0AB769D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C0CBD5-6E1A-974A-831B-BB2E17FFD78B}"/>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154386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0A81-57CA-E148-872A-946DB1F005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61946-8A07-6A49-B738-63A6B8152324}"/>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4" name="Footer Placeholder 3">
            <a:extLst>
              <a:ext uri="{FF2B5EF4-FFF2-40B4-BE49-F238E27FC236}">
                <a16:creationId xmlns:a16="http://schemas.microsoft.com/office/drawing/2014/main" id="{B476C00D-91FD-A547-920C-63F97301EB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E9AF57-913F-DF4C-BF61-6DC953443EC2}"/>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146455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A676-2E1E-4E4D-A5B1-9654E91B4DE3}"/>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3" name="Footer Placeholder 2">
            <a:extLst>
              <a:ext uri="{FF2B5EF4-FFF2-40B4-BE49-F238E27FC236}">
                <a16:creationId xmlns:a16="http://schemas.microsoft.com/office/drawing/2014/main" id="{CD32B4A8-8494-444F-836D-F999CEB113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D121C3-73DA-F947-B2BA-91FA1AF85E87}"/>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75506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5610-77AD-9244-B496-63BCCB723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FF6485-6BF7-404E-A6FB-3D643F663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ED57F-454F-E54A-8A8D-0D232ADE0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31C86-E2C7-804E-8F65-5A3347F9263C}"/>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6" name="Footer Placeholder 5">
            <a:extLst>
              <a:ext uri="{FF2B5EF4-FFF2-40B4-BE49-F238E27FC236}">
                <a16:creationId xmlns:a16="http://schemas.microsoft.com/office/drawing/2014/main" id="{104087FF-FAAF-2C4E-AAE1-32421386A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6EC53C-1A7D-DE40-B4EA-2567CAD60887}"/>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251377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50F6-E255-D441-BCF6-AACC91F39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D0DCA4-96BD-DC4D-9340-D620B0530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8771E8-D635-3545-BC61-94B6A3560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DD15ED-E10C-3B47-8D64-5BB59A8630E3}"/>
              </a:ext>
            </a:extLst>
          </p:cNvPr>
          <p:cNvSpPr>
            <a:spLocks noGrp="1"/>
          </p:cNvSpPr>
          <p:nvPr>
            <p:ph type="dt" sz="half" idx="10"/>
          </p:nvPr>
        </p:nvSpPr>
        <p:spPr/>
        <p:txBody>
          <a:bodyPr/>
          <a:lstStyle/>
          <a:p>
            <a:fld id="{3DC06369-5E60-BD49-94A6-0223B9C626C5}" type="datetimeFigureOut">
              <a:rPr lang="en-GB" smtClean="0"/>
              <a:t>11/02/2019</a:t>
            </a:fld>
            <a:endParaRPr lang="en-GB"/>
          </a:p>
        </p:txBody>
      </p:sp>
      <p:sp>
        <p:nvSpPr>
          <p:cNvPr id="6" name="Footer Placeholder 5">
            <a:extLst>
              <a:ext uri="{FF2B5EF4-FFF2-40B4-BE49-F238E27FC236}">
                <a16:creationId xmlns:a16="http://schemas.microsoft.com/office/drawing/2014/main" id="{A4522013-3848-6B4D-9BFE-7DBBF4731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0C020-EB9B-0149-ADB9-5AC2FA2448C1}"/>
              </a:ext>
            </a:extLst>
          </p:cNvPr>
          <p:cNvSpPr>
            <a:spLocks noGrp="1"/>
          </p:cNvSpPr>
          <p:nvPr>
            <p:ph type="sldNum" sz="quarter" idx="12"/>
          </p:nvPr>
        </p:nvSpPr>
        <p:spPr/>
        <p:txBody>
          <a:bodyPr/>
          <a:lstStyle/>
          <a:p>
            <a:fld id="{77C20720-AD9F-3B44-B2AF-1B84BE9D97FA}" type="slidenum">
              <a:rPr lang="en-GB" smtClean="0"/>
              <a:t>‹#›</a:t>
            </a:fld>
            <a:endParaRPr lang="en-GB"/>
          </a:p>
        </p:txBody>
      </p:sp>
    </p:spTree>
    <p:extLst>
      <p:ext uri="{BB962C8B-B14F-4D97-AF65-F5344CB8AC3E}">
        <p14:creationId xmlns:p14="http://schemas.microsoft.com/office/powerpoint/2010/main" val="8523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42868-8F27-0D41-9909-3A822D8A6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03615-D753-1E46-B8C5-7C16176F6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BDF00C-CF37-B24A-ACE0-F7961E730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06369-5E60-BD49-94A6-0223B9C626C5}" type="datetimeFigureOut">
              <a:rPr lang="en-GB" smtClean="0"/>
              <a:t>11/02/2019</a:t>
            </a:fld>
            <a:endParaRPr lang="en-GB"/>
          </a:p>
        </p:txBody>
      </p:sp>
      <p:sp>
        <p:nvSpPr>
          <p:cNvPr id="5" name="Footer Placeholder 4">
            <a:extLst>
              <a:ext uri="{FF2B5EF4-FFF2-40B4-BE49-F238E27FC236}">
                <a16:creationId xmlns:a16="http://schemas.microsoft.com/office/drawing/2014/main" id="{368CCCA2-CC56-564B-8075-4E8A6D737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DD8040-C1CE-4C40-8876-ABCEF4F21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20720-AD9F-3B44-B2AF-1B84BE9D97FA}" type="slidenum">
              <a:rPr lang="en-GB" smtClean="0"/>
              <a:t>‹#›</a:t>
            </a:fld>
            <a:endParaRPr lang="en-GB"/>
          </a:p>
        </p:txBody>
      </p:sp>
    </p:spTree>
    <p:extLst>
      <p:ext uri="{BB962C8B-B14F-4D97-AF65-F5344CB8AC3E}">
        <p14:creationId xmlns:p14="http://schemas.microsoft.com/office/powerpoint/2010/main" val="108684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tj.chapman@ulster.ac.uk" TargetMode="External"/><Relationship Id="rId2" Type="http://schemas.openxmlformats.org/officeDocument/2006/relationships/hyperlink" Target="http://alternativeproject.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63C4-9FA8-7346-B5A5-52D6C432D6B6}"/>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en-GB" sz="5100" b="1">
                <a:solidFill>
                  <a:schemeClr val="tx2">
                    <a:lumMod val="75000"/>
                  </a:schemeClr>
                </a:solidFill>
              </a:rPr>
              <a:t>How can restorative justice strengthen society and restore justice?</a:t>
            </a:r>
          </a:p>
        </p:txBody>
      </p:sp>
      <p:sp>
        <p:nvSpPr>
          <p:cNvPr id="3" name="Subtitle 2">
            <a:extLst>
              <a:ext uri="{FF2B5EF4-FFF2-40B4-BE49-F238E27FC236}">
                <a16:creationId xmlns:a16="http://schemas.microsoft.com/office/drawing/2014/main" id="{9B4CC7C3-AE9B-8A4D-82C1-2BE10DD1EFEE}"/>
              </a:ext>
            </a:extLst>
          </p:cNvPr>
          <p:cNvSpPr>
            <a:spLocks noGrp="1"/>
          </p:cNvSpPr>
          <p:nvPr>
            <p:ph type="subTitle" idx="1"/>
          </p:nvPr>
        </p:nvSpPr>
        <p:spPr>
          <a:xfrm>
            <a:off x="7855048" y="1871831"/>
            <a:ext cx="3084569" cy="3199806"/>
          </a:xfrm>
        </p:spPr>
        <p:txBody>
          <a:bodyPr anchor="ctr">
            <a:normAutofit/>
          </a:bodyPr>
          <a:lstStyle/>
          <a:p>
            <a:r>
              <a:rPr lang="en-GB" b="1">
                <a:solidFill>
                  <a:schemeClr val="tx2">
                    <a:lumMod val="75000"/>
                  </a:schemeClr>
                </a:solidFill>
              </a:rPr>
              <a:t>Tim Chapman</a:t>
            </a:r>
          </a:p>
          <a:p>
            <a:r>
              <a:rPr lang="en-GB" b="1">
                <a:solidFill>
                  <a:schemeClr val="tx2">
                    <a:lumMod val="75000"/>
                  </a:schemeClr>
                </a:solidFill>
              </a:rPr>
              <a:t>Ulster University</a:t>
            </a:r>
          </a:p>
          <a:p>
            <a:r>
              <a:rPr lang="en-GB" b="1">
                <a:solidFill>
                  <a:schemeClr val="tx2">
                    <a:lumMod val="75000"/>
                  </a:schemeClr>
                </a:solidFill>
              </a:rPr>
              <a:t>European Forum for Restorative Justice</a:t>
            </a:r>
          </a:p>
        </p:txBody>
      </p:sp>
    </p:spTree>
    <p:extLst>
      <p:ext uri="{BB962C8B-B14F-4D97-AF65-F5344CB8AC3E}">
        <p14:creationId xmlns:p14="http://schemas.microsoft.com/office/powerpoint/2010/main" val="12667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EC7F-0FB8-C448-B675-C6C14BAFD642}"/>
              </a:ext>
            </a:extLst>
          </p:cNvPr>
          <p:cNvSpPr>
            <a:spLocks noGrp="1"/>
          </p:cNvSpPr>
          <p:nvPr>
            <p:ph type="title"/>
          </p:nvPr>
        </p:nvSpPr>
        <p:spPr/>
        <p:txBody>
          <a:bodyPr/>
          <a:lstStyle/>
          <a:p>
            <a:r>
              <a:rPr lang="en-GB" dirty="0"/>
              <a:t>Values</a:t>
            </a:r>
          </a:p>
        </p:txBody>
      </p:sp>
      <p:graphicFrame>
        <p:nvGraphicFramePr>
          <p:cNvPr id="3" name="Diagram 2">
            <a:extLst>
              <a:ext uri="{FF2B5EF4-FFF2-40B4-BE49-F238E27FC236}">
                <a16:creationId xmlns:a16="http://schemas.microsoft.com/office/drawing/2014/main" id="{6BE1B032-0DE9-CA4E-A764-F521CA340A25}"/>
              </a:ext>
            </a:extLst>
          </p:cNvPr>
          <p:cNvGraphicFramePr/>
          <p:nvPr>
            <p:extLst/>
          </p:nvPr>
        </p:nvGraphicFramePr>
        <p:xfrm>
          <a:off x="2910590" y="1849412"/>
          <a:ext cx="6370819" cy="4789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2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0388-7B71-A340-8F26-2DDD256C2EED}"/>
              </a:ext>
            </a:extLst>
          </p:cNvPr>
          <p:cNvSpPr>
            <a:spLocks noGrp="1"/>
          </p:cNvSpPr>
          <p:nvPr>
            <p:ph type="title"/>
          </p:nvPr>
        </p:nvSpPr>
        <p:spPr/>
        <p:txBody>
          <a:bodyPr/>
          <a:lstStyle/>
          <a:p>
            <a:r>
              <a:rPr lang="en-GB" dirty="0"/>
              <a:t>Principles</a:t>
            </a:r>
          </a:p>
        </p:txBody>
      </p:sp>
      <p:sp>
        <p:nvSpPr>
          <p:cNvPr id="3" name="Content Placeholder 2">
            <a:extLst>
              <a:ext uri="{FF2B5EF4-FFF2-40B4-BE49-F238E27FC236}">
                <a16:creationId xmlns:a16="http://schemas.microsoft.com/office/drawing/2014/main" id="{1D75D484-5941-714F-A636-1ECA55877561}"/>
              </a:ext>
            </a:extLst>
          </p:cNvPr>
          <p:cNvSpPr>
            <a:spLocks noGrp="1"/>
          </p:cNvSpPr>
          <p:nvPr>
            <p:ph idx="1"/>
          </p:nvPr>
        </p:nvSpPr>
        <p:spPr/>
        <p:txBody>
          <a:bodyPr>
            <a:normAutofit/>
          </a:bodyPr>
          <a:lstStyle/>
          <a:p>
            <a:pPr lvl="0"/>
            <a:r>
              <a:rPr lang="en-US" dirty="0"/>
              <a:t>Voluntary participation based on informed consent</a:t>
            </a:r>
          </a:p>
          <a:p>
            <a:pPr lvl="0"/>
            <a:r>
              <a:rPr lang="en-US" dirty="0"/>
              <a:t>Direct and authentic communication</a:t>
            </a:r>
          </a:p>
          <a:p>
            <a:pPr lvl="0"/>
            <a:r>
              <a:rPr lang="en-US" dirty="0"/>
              <a:t>Processes designed to fit the participants' needs, capabilities and culture</a:t>
            </a:r>
          </a:p>
          <a:p>
            <a:pPr lvl="0"/>
            <a:r>
              <a:rPr lang="en-US" dirty="0"/>
              <a:t>Value each participant's needs and wishes equally</a:t>
            </a:r>
          </a:p>
          <a:p>
            <a:pPr lvl="0"/>
            <a:r>
              <a:rPr lang="en-US" dirty="0"/>
              <a:t>Non-judgmental, multi-partial facilitation</a:t>
            </a:r>
          </a:p>
          <a:p>
            <a:pPr lvl="0"/>
            <a:r>
              <a:rPr lang="en-US" dirty="0"/>
              <a:t>The importance of dialogue</a:t>
            </a:r>
          </a:p>
          <a:p>
            <a:pPr lvl="0"/>
            <a:r>
              <a:rPr lang="en-US" dirty="0"/>
              <a:t>Rigorous implementation of agreed actions</a:t>
            </a:r>
          </a:p>
          <a:p>
            <a:endParaRPr lang="en-GB" dirty="0"/>
          </a:p>
        </p:txBody>
      </p:sp>
    </p:spTree>
    <p:extLst>
      <p:ext uri="{BB962C8B-B14F-4D97-AF65-F5344CB8AC3E}">
        <p14:creationId xmlns:p14="http://schemas.microsoft.com/office/powerpoint/2010/main" val="5590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41C02-D7CA-5345-9038-59F75CA1898C}"/>
              </a:ext>
            </a:extLst>
          </p:cNvPr>
          <p:cNvSpPr>
            <a:spLocks noGrp="1"/>
          </p:cNvSpPr>
          <p:nvPr>
            <p:ph type="title"/>
          </p:nvPr>
        </p:nvSpPr>
        <p:spPr/>
        <p:txBody>
          <a:bodyPr/>
          <a:lstStyle/>
          <a:p>
            <a:r>
              <a:rPr lang="en-GB" dirty="0"/>
              <a:t>Is as it should be</a:t>
            </a:r>
          </a:p>
        </p:txBody>
      </p:sp>
      <p:sp>
        <p:nvSpPr>
          <p:cNvPr id="5" name="Pentagon 4">
            <a:extLst>
              <a:ext uri="{FF2B5EF4-FFF2-40B4-BE49-F238E27FC236}">
                <a16:creationId xmlns:a16="http://schemas.microsoft.com/office/drawing/2014/main" id="{8E57CFAA-1C85-6146-A71A-410246BFB8F4}"/>
              </a:ext>
            </a:extLst>
          </p:cNvPr>
          <p:cNvSpPr/>
          <p:nvPr/>
        </p:nvSpPr>
        <p:spPr>
          <a:xfrm>
            <a:off x="2776159" y="2484409"/>
            <a:ext cx="2286000" cy="14608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Values</a:t>
            </a:r>
          </a:p>
        </p:txBody>
      </p:sp>
      <p:sp>
        <p:nvSpPr>
          <p:cNvPr id="6" name="Pentagon 5">
            <a:extLst>
              <a:ext uri="{FF2B5EF4-FFF2-40B4-BE49-F238E27FC236}">
                <a16:creationId xmlns:a16="http://schemas.microsoft.com/office/drawing/2014/main" id="{EDF4B16C-AB8C-EB43-B73D-C053DF9D661B}"/>
              </a:ext>
            </a:extLst>
          </p:cNvPr>
          <p:cNvSpPr/>
          <p:nvPr/>
        </p:nvSpPr>
        <p:spPr>
          <a:xfrm>
            <a:off x="2776155" y="3945225"/>
            <a:ext cx="2286000" cy="14608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Research</a:t>
            </a:r>
          </a:p>
        </p:txBody>
      </p:sp>
      <p:sp>
        <p:nvSpPr>
          <p:cNvPr id="8" name="Pentagon 7">
            <a:extLst>
              <a:ext uri="{FF2B5EF4-FFF2-40B4-BE49-F238E27FC236}">
                <a16:creationId xmlns:a16="http://schemas.microsoft.com/office/drawing/2014/main" id="{9858D1D7-DFA8-9F40-A82D-69EF52E82920}"/>
              </a:ext>
            </a:extLst>
          </p:cNvPr>
          <p:cNvSpPr/>
          <p:nvPr/>
        </p:nvSpPr>
        <p:spPr>
          <a:xfrm>
            <a:off x="7364630" y="3214817"/>
            <a:ext cx="2286000" cy="14608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Standards</a:t>
            </a:r>
          </a:p>
        </p:txBody>
      </p:sp>
      <p:sp>
        <p:nvSpPr>
          <p:cNvPr id="9" name="Pentagon 8">
            <a:extLst>
              <a:ext uri="{FF2B5EF4-FFF2-40B4-BE49-F238E27FC236}">
                <a16:creationId xmlns:a16="http://schemas.microsoft.com/office/drawing/2014/main" id="{0DDBDD5E-7C7B-E746-BE0C-23C597A64994}"/>
              </a:ext>
            </a:extLst>
          </p:cNvPr>
          <p:cNvSpPr/>
          <p:nvPr/>
        </p:nvSpPr>
        <p:spPr>
          <a:xfrm>
            <a:off x="5049798" y="3214817"/>
            <a:ext cx="2286000" cy="14608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Principles</a:t>
            </a:r>
          </a:p>
        </p:txBody>
      </p:sp>
    </p:spTree>
    <p:extLst>
      <p:ext uri="{BB962C8B-B14F-4D97-AF65-F5344CB8AC3E}">
        <p14:creationId xmlns:p14="http://schemas.microsoft.com/office/powerpoint/2010/main" val="32123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FC1E0AE-5804-3049-A880-3B5E2142D5BD}"/>
              </a:ext>
            </a:extLst>
          </p:cNvPr>
          <p:cNvGraphicFramePr/>
          <p:nvPr>
            <p:extLst/>
          </p:nvPr>
        </p:nvGraphicFramePr>
        <p:xfrm>
          <a:off x="2803160" y="1049312"/>
          <a:ext cx="6370819" cy="4789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entagon 3">
            <a:extLst>
              <a:ext uri="{FF2B5EF4-FFF2-40B4-BE49-F238E27FC236}">
                <a16:creationId xmlns:a16="http://schemas.microsoft.com/office/drawing/2014/main" id="{31AB5351-C8A6-754D-9AE2-F348D59461DF}"/>
              </a:ext>
            </a:extLst>
          </p:cNvPr>
          <p:cNvSpPr/>
          <p:nvPr/>
        </p:nvSpPr>
        <p:spPr>
          <a:xfrm>
            <a:off x="674559" y="2482708"/>
            <a:ext cx="1309701" cy="65603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Inequality</a:t>
            </a:r>
          </a:p>
        </p:txBody>
      </p:sp>
      <p:sp>
        <p:nvSpPr>
          <p:cNvPr id="5" name="Pentagon 4">
            <a:extLst>
              <a:ext uri="{FF2B5EF4-FFF2-40B4-BE49-F238E27FC236}">
                <a16:creationId xmlns:a16="http://schemas.microsoft.com/office/drawing/2014/main" id="{110C473D-2E3A-824F-A433-FCF85D46E42D}"/>
              </a:ext>
            </a:extLst>
          </p:cNvPr>
          <p:cNvSpPr/>
          <p:nvPr/>
        </p:nvSpPr>
        <p:spPr>
          <a:xfrm>
            <a:off x="674558" y="3502538"/>
            <a:ext cx="1259174"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Ghettos</a:t>
            </a:r>
          </a:p>
        </p:txBody>
      </p:sp>
      <p:sp>
        <p:nvSpPr>
          <p:cNvPr id="6" name="Pentagon 5">
            <a:extLst>
              <a:ext uri="{FF2B5EF4-FFF2-40B4-BE49-F238E27FC236}">
                <a16:creationId xmlns:a16="http://schemas.microsoft.com/office/drawing/2014/main" id="{D14E2B6B-ADD4-3446-B8F5-ABC09FD59AAA}"/>
              </a:ext>
            </a:extLst>
          </p:cNvPr>
          <p:cNvSpPr/>
          <p:nvPr/>
        </p:nvSpPr>
        <p:spPr>
          <a:xfrm>
            <a:off x="674558" y="4347148"/>
            <a:ext cx="170887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Securitisation</a:t>
            </a:r>
          </a:p>
        </p:txBody>
      </p:sp>
      <p:sp>
        <p:nvSpPr>
          <p:cNvPr id="7" name="Pentagon 6">
            <a:extLst>
              <a:ext uri="{FF2B5EF4-FFF2-40B4-BE49-F238E27FC236}">
                <a16:creationId xmlns:a16="http://schemas.microsoft.com/office/drawing/2014/main" id="{2EEFA3BF-093D-7047-80DD-733122A08EF6}"/>
              </a:ext>
            </a:extLst>
          </p:cNvPr>
          <p:cNvSpPr/>
          <p:nvPr/>
        </p:nvSpPr>
        <p:spPr>
          <a:xfrm>
            <a:off x="674558" y="5195576"/>
            <a:ext cx="16639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Corruption</a:t>
            </a:r>
          </a:p>
        </p:txBody>
      </p:sp>
      <p:sp>
        <p:nvSpPr>
          <p:cNvPr id="8" name="Pentagon 7">
            <a:extLst>
              <a:ext uri="{FF2B5EF4-FFF2-40B4-BE49-F238E27FC236}">
                <a16:creationId xmlns:a16="http://schemas.microsoft.com/office/drawing/2014/main" id="{AE6575F8-1E50-0F4F-92D5-AB6B98BBE963}"/>
              </a:ext>
            </a:extLst>
          </p:cNvPr>
          <p:cNvSpPr/>
          <p:nvPr/>
        </p:nvSpPr>
        <p:spPr>
          <a:xfrm>
            <a:off x="674558" y="1816178"/>
            <a:ext cx="173885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Globalisation</a:t>
            </a:r>
          </a:p>
        </p:txBody>
      </p:sp>
      <p:sp>
        <p:nvSpPr>
          <p:cNvPr id="9" name="Left Arrow 8">
            <a:extLst>
              <a:ext uri="{FF2B5EF4-FFF2-40B4-BE49-F238E27FC236}">
                <a16:creationId xmlns:a16="http://schemas.microsoft.com/office/drawing/2014/main" id="{2F6BE300-122B-1949-9181-C649BB11CE79}"/>
              </a:ext>
            </a:extLst>
          </p:cNvPr>
          <p:cNvSpPr/>
          <p:nvPr/>
        </p:nvSpPr>
        <p:spPr>
          <a:xfrm>
            <a:off x="9593703" y="1588957"/>
            <a:ext cx="1308194" cy="7118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Populism</a:t>
            </a:r>
          </a:p>
        </p:txBody>
      </p:sp>
      <p:sp>
        <p:nvSpPr>
          <p:cNvPr id="10" name="Left Arrow 9">
            <a:extLst>
              <a:ext uri="{FF2B5EF4-FFF2-40B4-BE49-F238E27FC236}">
                <a16:creationId xmlns:a16="http://schemas.microsoft.com/office/drawing/2014/main" id="{75AABE06-4956-A94D-AEA5-9B2C608A0DF7}"/>
              </a:ext>
            </a:extLst>
          </p:cNvPr>
          <p:cNvSpPr/>
          <p:nvPr/>
        </p:nvSpPr>
        <p:spPr>
          <a:xfrm>
            <a:off x="9638673" y="2488435"/>
            <a:ext cx="1558977" cy="6445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Nationalism</a:t>
            </a:r>
          </a:p>
        </p:txBody>
      </p:sp>
      <p:sp>
        <p:nvSpPr>
          <p:cNvPr id="11" name="Left Arrow 10">
            <a:extLst>
              <a:ext uri="{FF2B5EF4-FFF2-40B4-BE49-F238E27FC236}">
                <a16:creationId xmlns:a16="http://schemas.microsoft.com/office/drawing/2014/main" id="{F6770A11-CA3D-2244-AD93-AEE4628B0445}"/>
              </a:ext>
            </a:extLst>
          </p:cNvPr>
          <p:cNvSpPr/>
          <p:nvPr/>
        </p:nvSpPr>
        <p:spPr>
          <a:xfrm>
            <a:off x="9638673" y="3382616"/>
            <a:ext cx="1887426" cy="6045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Fundamentalism</a:t>
            </a:r>
          </a:p>
        </p:txBody>
      </p:sp>
      <p:sp>
        <p:nvSpPr>
          <p:cNvPr id="12" name="Left Arrow 11">
            <a:extLst>
              <a:ext uri="{FF2B5EF4-FFF2-40B4-BE49-F238E27FC236}">
                <a16:creationId xmlns:a16="http://schemas.microsoft.com/office/drawing/2014/main" id="{C73733E8-EB62-5C4C-9BDC-6FF998D3F41B}"/>
              </a:ext>
            </a:extLst>
          </p:cNvPr>
          <p:cNvSpPr/>
          <p:nvPr/>
        </p:nvSpPr>
        <p:spPr>
          <a:xfrm>
            <a:off x="9678083" y="4971010"/>
            <a:ext cx="1652963" cy="659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Fake news</a:t>
            </a:r>
          </a:p>
        </p:txBody>
      </p:sp>
      <p:sp>
        <p:nvSpPr>
          <p:cNvPr id="13" name="Left Arrow 12">
            <a:extLst>
              <a:ext uri="{FF2B5EF4-FFF2-40B4-BE49-F238E27FC236}">
                <a16:creationId xmlns:a16="http://schemas.microsoft.com/office/drawing/2014/main" id="{BAAF0E85-6B37-FF41-8D4D-52C03A0A8AAF}"/>
              </a:ext>
            </a:extLst>
          </p:cNvPr>
          <p:cNvSpPr/>
          <p:nvPr/>
        </p:nvSpPr>
        <p:spPr>
          <a:xfrm>
            <a:off x="9758596" y="423677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Walls</a:t>
            </a:r>
          </a:p>
        </p:txBody>
      </p:sp>
      <p:sp>
        <p:nvSpPr>
          <p:cNvPr id="14" name="Left Arrow 13">
            <a:extLst>
              <a:ext uri="{FF2B5EF4-FFF2-40B4-BE49-F238E27FC236}">
                <a16:creationId xmlns:a16="http://schemas.microsoft.com/office/drawing/2014/main" id="{C330C402-5FC1-534F-808E-AC2214E08A79}"/>
              </a:ext>
            </a:extLst>
          </p:cNvPr>
          <p:cNvSpPr/>
          <p:nvPr/>
        </p:nvSpPr>
        <p:spPr>
          <a:xfrm>
            <a:off x="9758596" y="5880181"/>
            <a:ext cx="142811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Violence</a:t>
            </a:r>
          </a:p>
        </p:txBody>
      </p:sp>
    </p:spTree>
    <p:extLst>
      <p:ext uri="{BB962C8B-B14F-4D97-AF65-F5344CB8AC3E}">
        <p14:creationId xmlns:p14="http://schemas.microsoft.com/office/powerpoint/2010/main" val="210619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peace wall dividing Catholic and Protestant west Belfast">
            <a:extLst>
              <a:ext uri="{FF2B5EF4-FFF2-40B4-BE49-F238E27FC236}">
                <a16:creationId xmlns:a16="http://schemas.microsoft.com/office/drawing/2014/main" id="{CDC246BF-D775-2E41-B31E-F105694C8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1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5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srael wall used for segregation, not just security">
            <a:extLst>
              <a:ext uri="{FF2B5EF4-FFF2-40B4-BE49-F238E27FC236}">
                <a16:creationId xmlns:a16="http://schemas.microsoft.com/office/drawing/2014/main" id="{D9429B54-9C99-F84B-B796-D99B03AAA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5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ar/folders/mw/xdbyx2bd6_n5kht1fcjv7_5m0000gn/T/com.microsoft.Powerpoint/WebArchiveCopyPasteTempFiles/sd.jpg">
            <a:extLst>
              <a:ext uri="{FF2B5EF4-FFF2-40B4-BE49-F238E27FC236}">
                <a16:creationId xmlns:a16="http://schemas.microsoft.com/office/drawing/2014/main" id="{9ABC316E-8228-C24E-ABA2-7CD54BB77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2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iagram 1">
            <a:extLst>
              <a:ext uri="{FF2B5EF4-FFF2-40B4-BE49-F238E27FC236}">
                <a16:creationId xmlns:a16="http://schemas.microsoft.com/office/drawing/2014/main" id="{FA22543D-A1D3-1F4D-964B-BE00DF450ED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970" y="1115309"/>
            <a:ext cx="6400800" cy="43434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8F8D96DA-3B11-4A4F-AF14-E4F027DC3E9B}"/>
              </a:ext>
            </a:extLst>
          </p:cNvPr>
          <p:cNvCxnSpPr>
            <a:cxnSpLocks/>
          </p:cNvCxnSpPr>
          <p:nvPr/>
        </p:nvCxnSpPr>
        <p:spPr>
          <a:xfrm>
            <a:off x="6044540" y="2470068"/>
            <a:ext cx="878774" cy="14250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5CE4A-004A-4E48-97E0-9E378BD1E160}"/>
              </a:ext>
            </a:extLst>
          </p:cNvPr>
          <p:cNvCxnSpPr>
            <a:cxnSpLocks/>
          </p:cNvCxnSpPr>
          <p:nvPr/>
        </p:nvCxnSpPr>
        <p:spPr>
          <a:xfrm>
            <a:off x="4624867" y="4976735"/>
            <a:ext cx="16096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B045CA-0830-8144-8F02-3F7550D18424}"/>
              </a:ext>
            </a:extLst>
          </p:cNvPr>
          <p:cNvCxnSpPr>
            <a:cxnSpLocks/>
          </p:cNvCxnSpPr>
          <p:nvPr/>
        </p:nvCxnSpPr>
        <p:spPr>
          <a:xfrm flipH="1">
            <a:off x="3883231" y="2363190"/>
            <a:ext cx="902525" cy="15319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52B1532-90D3-E44B-9D8B-C3E52DC3BDA1}"/>
              </a:ext>
            </a:extLst>
          </p:cNvPr>
          <p:cNvSpPr txBox="1"/>
          <p:nvPr/>
        </p:nvSpPr>
        <p:spPr>
          <a:xfrm>
            <a:off x="756118" y="170867"/>
            <a:ext cx="4673587" cy="523220"/>
          </a:xfrm>
          <a:prstGeom prst="rect">
            <a:avLst/>
          </a:prstGeom>
          <a:noFill/>
        </p:spPr>
        <p:txBody>
          <a:bodyPr wrap="none" rtlCol="0">
            <a:spAutoFit/>
          </a:bodyPr>
          <a:lstStyle/>
          <a:p>
            <a:r>
              <a:rPr lang="en-GB" sz="2800" b="1" dirty="0"/>
              <a:t>Connections and relationships</a:t>
            </a:r>
          </a:p>
        </p:txBody>
      </p:sp>
      <p:sp>
        <p:nvSpPr>
          <p:cNvPr id="18" name="TextBox 17">
            <a:extLst>
              <a:ext uri="{FF2B5EF4-FFF2-40B4-BE49-F238E27FC236}">
                <a16:creationId xmlns:a16="http://schemas.microsoft.com/office/drawing/2014/main" id="{0D92F803-18FA-7144-9354-22D5F6543053}"/>
              </a:ext>
            </a:extLst>
          </p:cNvPr>
          <p:cNvSpPr txBox="1"/>
          <p:nvPr/>
        </p:nvSpPr>
        <p:spPr>
          <a:xfrm>
            <a:off x="2695699" y="5752483"/>
            <a:ext cx="8257838" cy="954107"/>
          </a:xfrm>
          <a:prstGeom prst="rect">
            <a:avLst/>
          </a:prstGeom>
          <a:noFill/>
        </p:spPr>
        <p:txBody>
          <a:bodyPr wrap="none" rtlCol="0">
            <a:spAutoFit/>
          </a:bodyPr>
          <a:lstStyle/>
          <a:p>
            <a:r>
              <a:rPr lang="en-GB" sz="2800" b="1" dirty="0"/>
              <a:t>The most important relationship may not be between </a:t>
            </a:r>
          </a:p>
          <a:p>
            <a:r>
              <a:rPr lang="en-GB" sz="2800" b="1" dirty="0"/>
              <a:t>the key parties. But their connection is critical.</a:t>
            </a:r>
          </a:p>
        </p:txBody>
      </p:sp>
    </p:spTree>
    <p:extLst>
      <p:ext uri="{BB962C8B-B14F-4D97-AF65-F5344CB8AC3E}">
        <p14:creationId xmlns:p14="http://schemas.microsoft.com/office/powerpoint/2010/main" val="4244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375" y="2434418"/>
            <a:ext cx="7543800" cy="1379983"/>
          </a:xfrm>
        </p:spPr>
        <p:txBody>
          <a:bodyPr>
            <a:normAutofit fontScale="90000"/>
          </a:bodyPr>
          <a:lstStyle/>
          <a:p>
            <a:r>
              <a:rPr lang="nl-NL" dirty="0"/>
              <a:t>ALTERNATIVE:</a:t>
            </a:r>
            <a:br>
              <a:rPr lang="nl-NL" dirty="0"/>
            </a:br>
            <a:r>
              <a:rPr lang="en-GB" sz="3100" dirty="0"/>
              <a:t>Developing alternative understandings of security and justice through restorative justice approaches in intercultural contexts within democratic societies </a:t>
            </a:r>
            <a:endParaRPr lang="nl-NL" sz="3100" dirty="0"/>
          </a:p>
        </p:txBody>
      </p:sp>
      <p:sp>
        <p:nvSpPr>
          <p:cNvPr id="3" name="Subtitle 2"/>
          <p:cNvSpPr>
            <a:spLocks noGrp="1"/>
          </p:cNvSpPr>
          <p:nvPr>
            <p:ph type="subTitle" idx="1"/>
          </p:nvPr>
        </p:nvSpPr>
        <p:spPr>
          <a:xfrm>
            <a:off x="2878160" y="4589984"/>
            <a:ext cx="6461760" cy="1633736"/>
          </a:xfrm>
        </p:spPr>
        <p:txBody>
          <a:bodyPr>
            <a:normAutofit fontScale="47500" lnSpcReduction="20000"/>
          </a:bodyPr>
          <a:lstStyle/>
          <a:p>
            <a:endParaRPr lang="nl-NL" dirty="0"/>
          </a:p>
          <a:p>
            <a:r>
              <a:rPr lang="nl-NL" sz="4200" b="1" dirty="0"/>
              <a:t>A partnership </a:t>
            </a:r>
            <a:r>
              <a:rPr lang="nl-NL" sz="4200" b="1" dirty="0" err="1"/>
              <a:t>between</a:t>
            </a:r>
            <a:r>
              <a:rPr lang="nl-NL" sz="4200" b="1" dirty="0"/>
              <a:t> Austria, Belgium, Hungary, </a:t>
            </a:r>
            <a:r>
              <a:rPr lang="nl-NL" sz="4200" b="1" dirty="0" err="1"/>
              <a:t>Northern</a:t>
            </a:r>
            <a:r>
              <a:rPr lang="nl-NL" sz="4200" b="1" dirty="0"/>
              <a:t> Ireland, Norway </a:t>
            </a:r>
            <a:r>
              <a:rPr lang="nl-NL" sz="4200" b="1" dirty="0" err="1"/>
              <a:t>and</a:t>
            </a:r>
            <a:r>
              <a:rPr lang="nl-NL" sz="4200" b="1" dirty="0"/>
              <a:t> </a:t>
            </a:r>
            <a:r>
              <a:rPr lang="nl-NL" sz="4200" b="1" dirty="0" err="1"/>
              <a:t>Serbia</a:t>
            </a:r>
            <a:endParaRPr lang="nl-NL" sz="4200" b="1" dirty="0"/>
          </a:p>
          <a:p>
            <a:endParaRPr lang="nl-NL" dirty="0"/>
          </a:p>
          <a:p>
            <a:r>
              <a:rPr lang="en-GB" sz="2900" i="1" dirty="0"/>
              <a:t>This presentation reflects only the presenter’s  views and that the Union is not liable for any use that may be made of the information contained therein.</a:t>
            </a:r>
            <a:endParaRPr lang="nl-NL" sz="29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26" y="659560"/>
            <a:ext cx="1162766" cy="707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8812" y="570815"/>
            <a:ext cx="2240485" cy="6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47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Partners</a:t>
            </a:r>
          </a:p>
        </p:txBody>
      </p:sp>
      <p:sp>
        <p:nvSpPr>
          <p:cNvPr id="8" name="Content Placeholder 7"/>
          <p:cNvSpPr>
            <a:spLocks noGrp="1"/>
          </p:cNvSpPr>
          <p:nvPr>
            <p:ph sz="quarter" idx="13"/>
          </p:nvPr>
        </p:nvSpPr>
        <p:spPr>
          <a:xfrm>
            <a:off x="2895600" y="1979552"/>
            <a:ext cx="6400800" cy="3474720"/>
          </a:xfrm>
          <a:prstGeom prst="rect">
            <a:avLst/>
          </a:prstGeom>
        </p:spPr>
        <p:txBody>
          <a:bodyPr>
            <a:normAutofit fontScale="92500" lnSpcReduction="10000"/>
          </a:bodyPr>
          <a:lstStyle/>
          <a:p>
            <a:r>
              <a:rPr lang="en-GB" dirty="0"/>
              <a:t>KU Leuven, Belgium</a:t>
            </a:r>
          </a:p>
          <a:p>
            <a:r>
              <a:rPr lang="en-GB" dirty="0"/>
              <a:t>European Forum for Restorative Justice</a:t>
            </a:r>
          </a:p>
          <a:p>
            <a:r>
              <a:rPr lang="en-GB" dirty="0"/>
              <a:t>Nova Research Institute, Norway</a:t>
            </a:r>
          </a:p>
          <a:p>
            <a:r>
              <a:rPr lang="en-GB" dirty="0"/>
              <a:t>Institute for the Sociology of Law and Criminology (IRKS), Austria</a:t>
            </a:r>
          </a:p>
          <a:p>
            <a:r>
              <a:rPr lang="en-GB" dirty="0"/>
              <a:t>Foresee Research Group, Hungary</a:t>
            </a:r>
          </a:p>
          <a:p>
            <a:r>
              <a:rPr lang="en-GB" dirty="0"/>
              <a:t>The </a:t>
            </a:r>
            <a:r>
              <a:rPr lang="en-GB" dirty="0" err="1"/>
              <a:t>Victimology</a:t>
            </a:r>
            <a:r>
              <a:rPr lang="en-GB" dirty="0"/>
              <a:t> Society of Serbia (VDS)</a:t>
            </a:r>
          </a:p>
          <a:p>
            <a:r>
              <a:rPr lang="en-GB" dirty="0"/>
              <a:t>Ulster University (UU), Northern Ireland </a:t>
            </a:r>
          </a:p>
          <a:p>
            <a:endParaRPr lang="en-GB" dirty="0"/>
          </a:p>
        </p:txBody>
      </p:sp>
    </p:spTree>
    <p:extLst>
      <p:ext uri="{BB962C8B-B14F-4D97-AF65-F5344CB8AC3E}">
        <p14:creationId xmlns:p14="http://schemas.microsoft.com/office/powerpoint/2010/main" val="214385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E5A3-382A-004C-8249-2E4615DC1471}"/>
              </a:ext>
            </a:extLst>
          </p:cNvPr>
          <p:cNvSpPr>
            <a:spLocks noGrp="1"/>
          </p:cNvSpPr>
          <p:nvPr>
            <p:ph type="title"/>
          </p:nvPr>
        </p:nvSpPr>
        <p:spPr/>
        <p:txBody>
          <a:bodyPr>
            <a:normAutofit fontScale="90000"/>
          </a:bodyPr>
          <a:lstStyle/>
          <a:p>
            <a:r>
              <a:rPr lang="en-GB" dirty="0"/>
              <a:t>In 1999, the Council of Europe adopted Recommendation No. R (99) 19 of the Committee of Ministers to member States concerning Mediation in Penal Matters </a:t>
            </a:r>
          </a:p>
        </p:txBody>
      </p:sp>
      <p:sp>
        <p:nvSpPr>
          <p:cNvPr id="3" name="Text Placeholder 2">
            <a:extLst>
              <a:ext uri="{FF2B5EF4-FFF2-40B4-BE49-F238E27FC236}">
                <a16:creationId xmlns:a16="http://schemas.microsoft.com/office/drawing/2014/main" id="{F42B327F-9483-C24C-B416-18A2DD2B990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3424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9852" y="1234723"/>
            <a:ext cx="7001071" cy="4247317"/>
          </a:xfrm>
          <a:prstGeom prst="rect">
            <a:avLst/>
          </a:prstGeom>
        </p:spPr>
        <p:txBody>
          <a:bodyPr wrap="square">
            <a:spAutoFit/>
          </a:bodyPr>
          <a:lstStyle/>
          <a:p>
            <a:r>
              <a:rPr lang="en-US" sz="2800" dirty="0"/>
              <a:t>1.How can the application of restorative justice offer a meaningful intervention at a distance from the criminal justice system and what does this expansion mean for the discourse of restorative justice?</a:t>
            </a:r>
          </a:p>
          <a:p>
            <a:endParaRPr lang="nl-NL" sz="2800" dirty="0"/>
          </a:p>
          <a:p>
            <a:r>
              <a:rPr lang="en-US" sz="2800" dirty="0"/>
              <a:t>2.How can a restorative justice discourse offer an alternative to the current security discourses, especially in intercultural contexts?</a:t>
            </a:r>
            <a:endParaRPr lang="nl-NL" sz="2800" dirty="0"/>
          </a:p>
          <a:p>
            <a:endParaRPr lang="nl-NL" dirty="0"/>
          </a:p>
        </p:txBody>
      </p:sp>
    </p:spTree>
    <p:extLst>
      <p:ext uri="{BB962C8B-B14F-4D97-AF65-F5344CB8AC3E}">
        <p14:creationId xmlns:p14="http://schemas.microsoft.com/office/powerpoint/2010/main" val="385419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Northern Ireland</a:t>
            </a:r>
          </a:p>
        </p:txBody>
      </p:sp>
      <p:sp>
        <p:nvSpPr>
          <p:cNvPr id="4" name="Content Placeholder 3"/>
          <p:cNvSpPr>
            <a:spLocks noGrp="1"/>
          </p:cNvSpPr>
          <p:nvPr>
            <p:ph sz="quarter" idx="13"/>
          </p:nvPr>
        </p:nvSpPr>
        <p:spPr>
          <a:xfrm>
            <a:off x="2716427" y="2214694"/>
            <a:ext cx="6400800" cy="3474720"/>
          </a:xfrm>
          <a:prstGeom prst="rect">
            <a:avLst/>
          </a:prstGeom>
        </p:spPr>
        <p:txBody>
          <a:bodyPr>
            <a:normAutofit fontScale="62500" lnSpcReduction="20000"/>
          </a:bodyPr>
          <a:lstStyle/>
          <a:p>
            <a:r>
              <a:rPr lang="en-US" altLang="nl-NL" dirty="0">
                <a:latin typeface="Georgia" pitchFamily="18" charset="0"/>
              </a:rPr>
              <a:t>Contribute through researching of RJ concepts and practices in assisting Northern Ireland to move from being a conflicted society to an agreed society after 30 years of violent civil conflict;</a:t>
            </a:r>
          </a:p>
          <a:p>
            <a:r>
              <a:rPr lang="en-US" altLang="nl-NL" dirty="0">
                <a:latin typeface="Georgia" pitchFamily="18" charset="0"/>
              </a:rPr>
              <a:t>To provide alternative understandings of conflict and its resolution and to develop and design appropriate RJ strategies and interventions that strengthen social inclusion, active citizenship and social cohesion in a variety of </a:t>
            </a:r>
            <a:r>
              <a:rPr lang="nl-NL" altLang="nl-NL" dirty="0" err="1">
                <a:latin typeface="Georgia" pitchFamily="18" charset="0"/>
              </a:rPr>
              <a:t>social</a:t>
            </a:r>
            <a:r>
              <a:rPr lang="nl-NL" altLang="nl-NL" dirty="0">
                <a:latin typeface="Georgia" pitchFamily="18" charset="0"/>
              </a:rPr>
              <a:t> </a:t>
            </a:r>
            <a:r>
              <a:rPr lang="nl-NL" altLang="nl-NL" dirty="0" err="1">
                <a:latin typeface="Georgia" pitchFamily="18" charset="0"/>
              </a:rPr>
              <a:t>contexts</a:t>
            </a:r>
            <a:r>
              <a:rPr lang="nl-NL" altLang="nl-NL" dirty="0">
                <a:latin typeface="Georgia" pitchFamily="18" charset="0"/>
              </a:rPr>
              <a:t>;</a:t>
            </a:r>
          </a:p>
          <a:p>
            <a:r>
              <a:rPr lang="en-US" altLang="nl-NL" dirty="0">
                <a:latin typeface="Georgia" pitchFamily="18" charset="0"/>
              </a:rPr>
              <a:t>To evaluate the effectiveness of training community activists, political prisoners and ex-combatants in RJ and non-violent methods of resolving conflict;</a:t>
            </a:r>
          </a:p>
          <a:p>
            <a:r>
              <a:rPr lang="en-US" altLang="nl-NL" dirty="0">
                <a:latin typeface="Georgia" pitchFamily="18" charset="0"/>
              </a:rPr>
              <a:t>Conducting an action research </a:t>
            </a:r>
            <a:r>
              <a:rPr lang="en-US" altLang="nl-NL" dirty="0" err="1">
                <a:latin typeface="Georgia" pitchFamily="18" charset="0"/>
              </a:rPr>
              <a:t>programme</a:t>
            </a:r>
            <a:r>
              <a:rPr lang="en-US" altLang="nl-NL" dirty="0">
                <a:latin typeface="Georgia" pitchFamily="18" charset="0"/>
              </a:rPr>
              <a:t> focusing on restorative responses in three sites in order to adequately address conflicts.</a:t>
            </a:r>
            <a:endParaRPr lang="en-GB" dirty="0"/>
          </a:p>
        </p:txBody>
      </p:sp>
    </p:spTree>
    <p:extLst>
      <p:ext uri="{BB962C8B-B14F-4D97-AF65-F5344CB8AC3E}">
        <p14:creationId xmlns:p14="http://schemas.microsoft.com/office/powerpoint/2010/main" val="14310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2624"/>
            <a:ext cx="7620000" cy="952121"/>
          </a:xfrm>
        </p:spPr>
        <p:txBody>
          <a:bodyPr>
            <a:normAutofit/>
          </a:bodyPr>
          <a:lstStyle/>
          <a:p>
            <a:r>
              <a:rPr lang="nl-NL" sz="3600" dirty="0"/>
              <a:t>Books: </a:t>
            </a:r>
            <a:r>
              <a:rPr lang="nl-NL" sz="3600" dirty="0" err="1"/>
              <a:t>Routledge</a:t>
            </a:r>
            <a:r>
              <a:rPr lang="nl-NL" sz="3600" dirty="0"/>
              <a:t> (2018)</a:t>
            </a:r>
          </a:p>
        </p:txBody>
      </p:sp>
      <p:sp>
        <p:nvSpPr>
          <p:cNvPr id="3" name="Content Placeholder 2"/>
          <p:cNvSpPr>
            <a:spLocks noGrp="1"/>
          </p:cNvSpPr>
          <p:nvPr>
            <p:ph sz="quarter" idx="13"/>
          </p:nvPr>
        </p:nvSpPr>
        <p:spPr>
          <a:xfrm>
            <a:off x="1981200" y="1412776"/>
            <a:ext cx="7355161" cy="5328592"/>
          </a:xfrm>
          <a:prstGeom prst="rect">
            <a:avLst/>
          </a:prstGeom>
        </p:spPr>
        <p:txBody>
          <a:bodyPr>
            <a:normAutofit/>
          </a:bodyPr>
          <a:lstStyle/>
          <a:p>
            <a:pPr>
              <a:spcAft>
                <a:spcPts val="1200"/>
              </a:spcAft>
            </a:pPr>
            <a:r>
              <a:rPr lang="en-GB" sz="2400" dirty="0"/>
              <a:t>Restoring Justice and Security in Intercultural Europe (Ivo Aertsen and Brunilda </a:t>
            </a:r>
            <a:r>
              <a:rPr lang="en-GB" sz="2400" dirty="0" err="1"/>
              <a:t>Pali</a:t>
            </a:r>
            <a:r>
              <a:rPr lang="en-GB" sz="2400" dirty="0"/>
              <a:t>, eds. ) – on the theoretical aspects of the project</a:t>
            </a:r>
          </a:p>
          <a:p>
            <a:pPr>
              <a:spcAft>
                <a:spcPts val="1200"/>
              </a:spcAft>
            </a:pPr>
            <a:r>
              <a:rPr lang="en-US" sz="2400" dirty="0"/>
              <a:t>Action Research in Criminal Justice: Restorative justice approaches in intercultural settings (Inge Vanfraechem and Ivo Aertsen, eds.) – on the action research</a:t>
            </a:r>
          </a:p>
          <a:p>
            <a:pPr marL="11430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225" y="55497"/>
            <a:ext cx="1800199" cy="410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33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738563" y="2716213"/>
            <a:ext cx="8453437" cy="2422525"/>
          </a:xfrm>
        </p:spPr>
        <p:txBody>
          <a:bodyPr>
            <a:normAutofit fontScale="90000"/>
          </a:bodyPr>
          <a:lstStyle/>
          <a:p>
            <a:r>
              <a:rPr lang="en-GB" dirty="0"/>
              <a:t>Website</a:t>
            </a:r>
            <a:br>
              <a:rPr lang="en-GB" dirty="0"/>
            </a:br>
            <a:br>
              <a:rPr lang="en-GB" dirty="0"/>
            </a:br>
            <a:r>
              <a:rPr lang="en-GB" dirty="0">
                <a:hlinkClick r:id="rId2"/>
              </a:rPr>
              <a:t>http://alternativeproject.eu</a:t>
            </a:r>
            <a:br>
              <a:rPr lang="en-GB" dirty="0"/>
            </a:br>
            <a:br>
              <a:rPr lang="en-GB" dirty="0"/>
            </a:br>
            <a:r>
              <a:rPr lang="en-GB" dirty="0"/>
              <a:t>contact</a:t>
            </a:r>
            <a:br>
              <a:rPr lang="en-GB" dirty="0"/>
            </a:br>
            <a:br>
              <a:rPr lang="en-GB" dirty="0"/>
            </a:br>
            <a:r>
              <a:rPr lang="en-GB" dirty="0">
                <a:hlinkClick r:id="rId3"/>
              </a:rPr>
              <a:t>tj.chapman@ulster.ac.uk</a:t>
            </a:r>
            <a:br>
              <a:rPr lang="en-GB" dirty="0"/>
            </a:br>
            <a:br>
              <a:rPr lang="en-GB" dirty="0"/>
            </a:br>
            <a:br>
              <a:rPr lang="en-GB" dirty="0"/>
            </a:br>
            <a:r>
              <a:rPr lang="en-GB" dirty="0"/>
              <a:t>thank you</a:t>
            </a:r>
            <a:br>
              <a:rPr lang="en-GB" dirty="0"/>
            </a:br>
            <a:endParaRPr lang="en-GB" dirty="0"/>
          </a:p>
        </p:txBody>
      </p:sp>
    </p:spTree>
    <p:extLst>
      <p:ext uri="{BB962C8B-B14F-4D97-AF65-F5344CB8AC3E}">
        <p14:creationId xmlns:p14="http://schemas.microsoft.com/office/powerpoint/2010/main" val="88075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2482-00DF-8343-9482-77C38EEFFB36}"/>
              </a:ext>
            </a:extLst>
          </p:cNvPr>
          <p:cNvSpPr>
            <a:spLocks noGrp="1"/>
          </p:cNvSpPr>
          <p:nvPr>
            <p:ph type="title"/>
          </p:nvPr>
        </p:nvSpPr>
        <p:spPr>
          <a:xfrm>
            <a:off x="1952196" y="1269568"/>
            <a:ext cx="10515600" cy="2852737"/>
          </a:xfrm>
        </p:spPr>
        <p:txBody>
          <a:bodyPr>
            <a:normAutofit fontScale="90000"/>
          </a:bodyPr>
          <a:lstStyle/>
          <a:p>
            <a:r>
              <a:rPr lang="en-GB" dirty="0"/>
              <a:t>In October 2018, the Council of Europe adopted the Recommendation of the Committee of Ministers to member States concerning Restorative Justice in criminal matters</a:t>
            </a:r>
            <a:br>
              <a:rPr lang="en-GB" dirty="0"/>
            </a:br>
            <a:endParaRPr lang="en-GB" dirty="0"/>
          </a:p>
        </p:txBody>
      </p:sp>
      <p:sp>
        <p:nvSpPr>
          <p:cNvPr id="3" name="Text Placeholder 2">
            <a:extLst>
              <a:ext uri="{FF2B5EF4-FFF2-40B4-BE49-F238E27FC236}">
                <a16:creationId xmlns:a16="http://schemas.microsoft.com/office/drawing/2014/main" id="{F9458450-E902-5048-890F-3EFC363775E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648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0832-A1BC-7C4B-9890-6FB5EC0CAFCF}"/>
              </a:ext>
            </a:extLst>
          </p:cNvPr>
          <p:cNvSpPr>
            <a:spLocks noGrp="1"/>
          </p:cNvSpPr>
          <p:nvPr>
            <p:ph type="title"/>
          </p:nvPr>
        </p:nvSpPr>
        <p:spPr/>
        <p:txBody>
          <a:bodyPr/>
          <a:lstStyle/>
          <a:p>
            <a:r>
              <a:rPr lang="en-GB" dirty="0"/>
              <a:t>2018 Recommendation</a:t>
            </a:r>
          </a:p>
        </p:txBody>
      </p:sp>
      <p:sp>
        <p:nvSpPr>
          <p:cNvPr id="3" name="Content Placeholder 2">
            <a:extLst>
              <a:ext uri="{FF2B5EF4-FFF2-40B4-BE49-F238E27FC236}">
                <a16:creationId xmlns:a16="http://schemas.microsoft.com/office/drawing/2014/main" id="{B4C581C8-FF8E-084B-843B-DE9AA593EA1E}"/>
              </a:ext>
            </a:extLst>
          </p:cNvPr>
          <p:cNvSpPr>
            <a:spLocks noGrp="1"/>
          </p:cNvSpPr>
          <p:nvPr>
            <p:ph idx="1"/>
          </p:nvPr>
        </p:nvSpPr>
        <p:spPr/>
        <p:txBody>
          <a:bodyPr>
            <a:normAutofit lnSpcReduction="10000"/>
          </a:bodyPr>
          <a:lstStyle/>
          <a:p>
            <a:r>
              <a:rPr lang="en-GB" dirty="0"/>
              <a:t>This Recommendation aims to encourage member States to develop and use restorative justice with respect to their criminal justice systems. </a:t>
            </a:r>
          </a:p>
          <a:p>
            <a:r>
              <a:rPr lang="en-GB" dirty="0"/>
              <a:t>It promotes standards for the use of restorative justice in the context of the criminal procedure, and seeks to safeguard participants’ rights and maximise the effectiveness of the process in meeting participants’ needs. </a:t>
            </a:r>
          </a:p>
          <a:p>
            <a:r>
              <a:rPr lang="en-GB" dirty="0"/>
              <a:t>It also aims to encourage the development of innovative restorative approaches ‑ which may fall outside of the criminal procedure ‑ by judicial authorities, and by criminal justice and restorative justice agencies.</a:t>
            </a:r>
          </a:p>
          <a:p>
            <a:endParaRPr lang="en-GB" dirty="0"/>
          </a:p>
        </p:txBody>
      </p:sp>
    </p:spTree>
    <p:extLst>
      <p:ext uri="{BB962C8B-B14F-4D97-AF65-F5344CB8AC3E}">
        <p14:creationId xmlns:p14="http://schemas.microsoft.com/office/powerpoint/2010/main" val="252198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1CE6-2C97-3749-A6C4-702C52A3DA65}"/>
              </a:ext>
            </a:extLst>
          </p:cNvPr>
          <p:cNvSpPr>
            <a:spLocks noGrp="1"/>
          </p:cNvSpPr>
          <p:nvPr>
            <p:ph type="title"/>
          </p:nvPr>
        </p:nvSpPr>
        <p:spPr/>
        <p:txBody>
          <a:bodyPr/>
          <a:lstStyle/>
          <a:p>
            <a:r>
              <a:rPr lang="en-GB" dirty="0"/>
              <a:t>Definition </a:t>
            </a:r>
          </a:p>
        </p:txBody>
      </p:sp>
      <p:sp>
        <p:nvSpPr>
          <p:cNvPr id="3" name="Content Placeholder 2">
            <a:extLst>
              <a:ext uri="{FF2B5EF4-FFF2-40B4-BE49-F238E27FC236}">
                <a16:creationId xmlns:a16="http://schemas.microsoft.com/office/drawing/2014/main" id="{81904201-6373-414B-BA55-811E900498B1}"/>
              </a:ext>
            </a:extLst>
          </p:cNvPr>
          <p:cNvSpPr>
            <a:spLocks noGrp="1"/>
          </p:cNvSpPr>
          <p:nvPr>
            <p:ph idx="1"/>
          </p:nvPr>
        </p:nvSpPr>
        <p:spPr/>
        <p:txBody>
          <a:bodyPr>
            <a:normAutofit/>
          </a:bodyPr>
          <a:lstStyle/>
          <a:p>
            <a:r>
              <a:rPr lang="en-GB" dirty="0"/>
              <a:t>‘Restorative justice’ refers to any process which enables those harmed by crime, and those responsible for that harm, if they freely consent, to participate actively in the resolution of matters arising from the offence, through the help of a trained and impartial third party (hereinafter: the ‘facilitator’).</a:t>
            </a:r>
          </a:p>
          <a:p>
            <a:pPr marL="0" indent="0">
              <a:buNone/>
            </a:pPr>
            <a:r>
              <a:rPr lang="en-GB" dirty="0">
                <a:solidFill>
                  <a:srgbClr val="FF0000"/>
                </a:solidFill>
              </a:rPr>
              <a:t>‘Restorative justice’</a:t>
            </a:r>
            <a:r>
              <a:rPr lang="en-GB" dirty="0"/>
              <a:t> refers to </a:t>
            </a:r>
            <a:r>
              <a:rPr lang="en-GB" dirty="0">
                <a:solidFill>
                  <a:srgbClr val="FF0000"/>
                </a:solidFill>
              </a:rPr>
              <a:t>any process </a:t>
            </a:r>
            <a:r>
              <a:rPr lang="en-GB" dirty="0"/>
              <a:t>which enables those </a:t>
            </a:r>
            <a:r>
              <a:rPr lang="en-GB" dirty="0">
                <a:solidFill>
                  <a:srgbClr val="FF0000"/>
                </a:solidFill>
              </a:rPr>
              <a:t>harmed by crime</a:t>
            </a:r>
            <a:r>
              <a:rPr lang="en-GB" dirty="0"/>
              <a:t>, and those responsible for that harm, if they freely consent, to participate actively in the resolution of matters arising from the offence, through the help of a trained and impartial third party (hereinafter: the ‘</a:t>
            </a:r>
            <a:r>
              <a:rPr lang="en-GB" dirty="0">
                <a:solidFill>
                  <a:srgbClr val="FF0000"/>
                </a:solidFill>
              </a:rPr>
              <a:t>facilitator</a:t>
            </a:r>
            <a:r>
              <a:rPr lang="en-GB" dirty="0"/>
              <a:t>’).</a:t>
            </a:r>
          </a:p>
          <a:p>
            <a:pPr marL="0" indent="0">
              <a:buNone/>
            </a:pPr>
            <a:endParaRPr lang="en-GB" dirty="0"/>
          </a:p>
        </p:txBody>
      </p:sp>
    </p:spTree>
    <p:extLst>
      <p:ext uri="{BB962C8B-B14F-4D97-AF65-F5344CB8AC3E}">
        <p14:creationId xmlns:p14="http://schemas.microsoft.com/office/powerpoint/2010/main" val="12705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C426-2798-3149-AAC3-709062DBD690}"/>
              </a:ext>
            </a:extLst>
          </p:cNvPr>
          <p:cNvSpPr>
            <a:spLocks noGrp="1"/>
          </p:cNvSpPr>
          <p:nvPr>
            <p:ph type="title"/>
          </p:nvPr>
        </p:nvSpPr>
        <p:spPr/>
        <p:txBody>
          <a:bodyPr>
            <a:normAutofit/>
          </a:bodyPr>
          <a:lstStyle/>
          <a:p>
            <a:r>
              <a:rPr lang="en-GB" sz="3200" dirty="0"/>
              <a:t>Why the change?</a:t>
            </a:r>
          </a:p>
        </p:txBody>
      </p:sp>
      <p:sp>
        <p:nvSpPr>
          <p:cNvPr id="3" name="Content Placeholder 2">
            <a:extLst>
              <a:ext uri="{FF2B5EF4-FFF2-40B4-BE49-F238E27FC236}">
                <a16:creationId xmlns:a16="http://schemas.microsoft.com/office/drawing/2014/main" id="{51953E46-E838-2143-9B9D-89B33E5DD5D3}"/>
              </a:ext>
            </a:extLst>
          </p:cNvPr>
          <p:cNvSpPr>
            <a:spLocks noGrp="1"/>
          </p:cNvSpPr>
          <p:nvPr>
            <p:ph idx="1"/>
          </p:nvPr>
        </p:nvSpPr>
        <p:spPr/>
        <p:txBody>
          <a:bodyPr anchor="ctr">
            <a:normAutofit fontScale="92500" lnSpcReduction="10000"/>
          </a:bodyPr>
          <a:lstStyle/>
          <a:p>
            <a:pPr>
              <a:lnSpc>
                <a:spcPct val="90000"/>
              </a:lnSpc>
            </a:pPr>
            <a:r>
              <a:rPr lang="en-GB" sz="1900" dirty="0"/>
              <a:t>The 1999 Recommendation was </a:t>
            </a:r>
            <a:r>
              <a:rPr lang="en-GB" sz="1900" b="1" dirty="0"/>
              <a:t>not fully implemented</a:t>
            </a:r>
          </a:p>
          <a:p>
            <a:pPr>
              <a:lnSpc>
                <a:spcPct val="90000"/>
              </a:lnSpc>
            </a:pPr>
            <a:r>
              <a:rPr lang="en-GB" sz="1900" b="1" dirty="0"/>
              <a:t>Research i</a:t>
            </a:r>
            <a:r>
              <a:rPr lang="en-GB" sz="1900" dirty="0"/>
              <a:t>nto restorative justice has found generally positive results and has a growing influence</a:t>
            </a:r>
          </a:p>
          <a:p>
            <a:pPr>
              <a:lnSpc>
                <a:spcPct val="90000"/>
              </a:lnSpc>
            </a:pPr>
            <a:r>
              <a:rPr lang="en-GB" sz="1900" dirty="0"/>
              <a:t>Due to the increasing focus on </a:t>
            </a:r>
            <a:r>
              <a:rPr lang="en-GB" sz="1900" b="1" dirty="0"/>
              <a:t>victims’</a:t>
            </a:r>
            <a:r>
              <a:rPr lang="en-GB" sz="1900" dirty="0"/>
              <a:t> rights and needs a focus on </a:t>
            </a:r>
            <a:r>
              <a:rPr lang="en-GB" sz="1900" b="1" dirty="0"/>
              <a:t>harm</a:t>
            </a:r>
            <a:r>
              <a:rPr lang="en-GB" sz="1900" dirty="0"/>
              <a:t> rather than conflict. </a:t>
            </a:r>
          </a:p>
          <a:p>
            <a:pPr>
              <a:lnSpc>
                <a:spcPct val="90000"/>
              </a:lnSpc>
            </a:pPr>
            <a:r>
              <a:rPr lang="en-GB" sz="1900" dirty="0"/>
              <a:t>The 2018 Recommendation refers to the participants in restorative justice as ‘</a:t>
            </a:r>
            <a:r>
              <a:rPr lang="en-GB" sz="1900" b="1" dirty="0"/>
              <a:t>those harmed by crime, and those responsible for that harm’</a:t>
            </a:r>
            <a:r>
              <a:rPr lang="en-GB" sz="1900" dirty="0"/>
              <a:t>, rather than simply as the ‘victim and offender’. This reflects the fact that crime can have a significant impact on the </a:t>
            </a:r>
            <a:r>
              <a:rPr lang="en-GB" sz="1900" b="1" dirty="0"/>
              <a:t>community </a:t>
            </a:r>
            <a:r>
              <a:rPr lang="en-GB" sz="1900" dirty="0"/>
              <a:t>(whether defined geographically or socially) and on other parties beyond the direct victim. Under certain conditions, the involvement of relevant </a:t>
            </a:r>
            <a:r>
              <a:rPr lang="en-GB" sz="1900" b="1" dirty="0"/>
              <a:t>professionals </a:t>
            </a:r>
            <a:r>
              <a:rPr lang="en-GB" sz="1900" dirty="0"/>
              <a:t>(such as police officers, teachers or social workers), supporters of the parties (such as their friends and family) and representatives of affected communities, can play a significant role in the restorative justice process.</a:t>
            </a:r>
          </a:p>
          <a:p>
            <a:pPr>
              <a:lnSpc>
                <a:spcPct val="90000"/>
              </a:lnSpc>
            </a:pPr>
            <a:r>
              <a:rPr lang="en-GB" sz="1900" dirty="0"/>
              <a:t>The role is defined as </a:t>
            </a:r>
            <a:r>
              <a:rPr lang="en-GB" sz="1900" b="1" dirty="0"/>
              <a:t>facilitator</a:t>
            </a:r>
            <a:r>
              <a:rPr lang="en-GB" sz="1900" dirty="0"/>
              <a:t> rather than mediator.</a:t>
            </a:r>
          </a:p>
          <a:p>
            <a:pPr>
              <a:lnSpc>
                <a:spcPct val="90000"/>
              </a:lnSpc>
            </a:pPr>
            <a:r>
              <a:rPr lang="en-GB" sz="1900" dirty="0"/>
              <a:t>A more flexible process available at </a:t>
            </a:r>
            <a:r>
              <a:rPr lang="en-GB" sz="1900" b="1" dirty="0"/>
              <a:t>any stage </a:t>
            </a:r>
            <a:r>
              <a:rPr lang="en-GB" sz="1900" dirty="0"/>
              <a:t>of the criminal justice process and applicable to the full </a:t>
            </a:r>
            <a:r>
              <a:rPr lang="en-GB" sz="1900" b="1" dirty="0"/>
              <a:t>range of crimes.</a:t>
            </a:r>
          </a:p>
          <a:p>
            <a:pPr lvl="0" hangingPunct="0">
              <a:lnSpc>
                <a:spcPct val="90000"/>
              </a:lnSpc>
            </a:pPr>
            <a:r>
              <a:rPr lang="en-GB" sz="1900" dirty="0"/>
              <a:t>A </a:t>
            </a:r>
            <a:r>
              <a:rPr lang="en-GB" sz="1900" b="1" dirty="0"/>
              <a:t>wider range of processes</a:t>
            </a:r>
            <a:r>
              <a:rPr lang="en-GB" sz="1900" dirty="0"/>
              <a:t>: restorative justice may include victim‑offender mediation, penal mediation, restorative conferencing, family group conferencing, sentencing circles or </a:t>
            </a:r>
            <a:r>
              <a:rPr lang="en-GB" sz="1900" dirty="0" err="1"/>
              <a:t>peacemaking</a:t>
            </a:r>
            <a:r>
              <a:rPr lang="en-GB" sz="1900" dirty="0"/>
              <a:t> circles, </a:t>
            </a:r>
            <a:r>
              <a:rPr lang="en-GB" sz="1900" i="1" dirty="0"/>
              <a:t>etc</a:t>
            </a:r>
            <a:r>
              <a:rPr lang="en-GB" sz="1900" dirty="0"/>
              <a:t>.</a:t>
            </a:r>
          </a:p>
          <a:p>
            <a:pPr marL="0" indent="0" hangingPunct="0">
              <a:lnSpc>
                <a:spcPct val="90000"/>
              </a:lnSpc>
              <a:buNone/>
            </a:pPr>
            <a:endParaRPr lang="en-GB" sz="1400" dirty="0"/>
          </a:p>
        </p:txBody>
      </p:sp>
    </p:spTree>
    <p:extLst>
      <p:ext uri="{BB962C8B-B14F-4D97-AF65-F5344CB8AC3E}">
        <p14:creationId xmlns:p14="http://schemas.microsoft.com/office/powerpoint/2010/main" val="293203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importance of values and quality</a:t>
            </a:r>
          </a:p>
        </p:txBody>
      </p:sp>
      <p:sp>
        <p:nvSpPr>
          <p:cNvPr id="3" name="Content Placeholder 2"/>
          <p:cNvSpPr>
            <a:spLocks noGrp="1"/>
          </p:cNvSpPr>
          <p:nvPr>
            <p:ph sz="quarter" idx="13"/>
          </p:nvPr>
        </p:nvSpPr>
        <p:spPr>
          <a:xfrm>
            <a:off x="1511644" y="1843628"/>
            <a:ext cx="8534400" cy="3474720"/>
          </a:xfrm>
        </p:spPr>
        <p:txBody>
          <a:bodyPr>
            <a:noAutofit/>
          </a:bodyPr>
          <a:lstStyle/>
          <a:p>
            <a:pPr algn="just"/>
            <a:r>
              <a:rPr lang="en-GB" sz="2400" dirty="0"/>
              <a:t>There is now considerable evidence that institutional needs regularly over-ride the needs of the people that the institution is designed to serve (</a:t>
            </a:r>
            <a:r>
              <a:rPr lang="en-GB" sz="2400" dirty="0" err="1"/>
              <a:t>Pavlich</a:t>
            </a:r>
            <a:r>
              <a:rPr lang="en-GB" sz="2400" dirty="0"/>
              <a:t> 2009, Hoyle and Rosenblatt 2016, Bolivar 2015, Choi et al 2013, </a:t>
            </a:r>
            <a:r>
              <a:rPr lang="en-GB" sz="2400" dirty="0" err="1"/>
              <a:t>Zernova</a:t>
            </a:r>
            <a:r>
              <a:rPr lang="en-GB" sz="2400" dirty="0"/>
              <a:t> 2007, Choi and Gilbert 2010, Hoyle et al 2002, Strang 2002, Barnes 2016, Bolivar, </a:t>
            </a:r>
            <a:r>
              <a:rPr lang="en-GB" sz="2400" dirty="0" err="1"/>
              <a:t>Pelikan</a:t>
            </a:r>
            <a:r>
              <a:rPr lang="en-GB" sz="2400" dirty="0"/>
              <a:t> and </a:t>
            </a:r>
            <a:r>
              <a:rPr lang="en-GB" sz="2400" dirty="0" err="1"/>
              <a:t>Lemonne</a:t>
            </a:r>
            <a:r>
              <a:rPr lang="en-GB" sz="2400" dirty="0"/>
              <a:t> 2015)</a:t>
            </a:r>
          </a:p>
          <a:p>
            <a:pPr algn="just"/>
            <a:r>
              <a:rPr lang="en-GB" sz="2400" dirty="0"/>
              <a:t>The key blind spot is the quality of engagement of victims and the quality of their active participation in face to face meetings. </a:t>
            </a:r>
          </a:p>
        </p:txBody>
      </p:sp>
    </p:spTree>
    <p:extLst>
      <p:ext uri="{BB962C8B-B14F-4D97-AF65-F5344CB8AC3E}">
        <p14:creationId xmlns:p14="http://schemas.microsoft.com/office/powerpoint/2010/main" val="36143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4248-3E4C-0149-98FE-CD19B4F58E85}"/>
              </a:ext>
            </a:extLst>
          </p:cNvPr>
          <p:cNvSpPr>
            <a:spLocks noGrp="1"/>
          </p:cNvSpPr>
          <p:nvPr>
            <p:ph type="title"/>
          </p:nvPr>
        </p:nvSpPr>
        <p:spPr/>
        <p:txBody>
          <a:bodyPr/>
          <a:lstStyle/>
          <a:p>
            <a:r>
              <a:rPr lang="en-GB" dirty="0"/>
              <a:t>European Forum for Restorative Justice</a:t>
            </a:r>
          </a:p>
        </p:txBody>
      </p:sp>
      <p:sp>
        <p:nvSpPr>
          <p:cNvPr id="3" name="Content Placeholder 2">
            <a:extLst>
              <a:ext uri="{FF2B5EF4-FFF2-40B4-BE49-F238E27FC236}">
                <a16:creationId xmlns:a16="http://schemas.microsoft.com/office/drawing/2014/main" id="{75D61609-A3B8-E642-8E39-34EBA806DFEC}"/>
              </a:ext>
            </a:extLst>
          </p:cNvPr>
          <p:cNvSpPr>
            <a:spLocks noGrp="1"/>
          </p:cNvSpPr>
          <p:nvPr>
            <p:ph sz="quarter" idx="13"/>
          </p:nvPr>
        </p:nvSpPr>
        <p:spPr/>
        <p:txBody>
          <a:bodyPr>
            <a:normAutofit lnSpcReduction="10000"/>
          </a:bodyPr>
          <a:lstStyle/>
          <a:p>
            <a:r>
              <a:rPr lang="en-GB" dirty="0"/>
              <a:t>Increase access to and the use of restorative justice in all its forms</a:t>
            </a:r>
          </a:p>
          <a:p>
            <a:r>
              <a:rPr lang="en-GB" dirty="0"/>
              <a:t>Increase the quality of practice</a:t>
            </a:r>
          </a:p>
          <a:p>
            <a:r>
              <a:rPr lang="en-GB" dirty="0"/>
              <a:t>Increase the contexts in which it takes place</a:t>
            </a:r>
          </a:p>
          <a:p>
            <a:endParaRPr lang="en-GB" dirty="0"/>
          </a:p>
          <a:p>
            <a:r>
              <a:rPr lang="en-GB" dirty="0"/>
              <a:t>Inform the public</a:t>
            </a:r>
          </a:p>
          <a:p>
            <a:r>
              <a:rPr lang="en-GB" dirty="0"/>
              <a:t>Influence policy</a:t>
            </a:r>
          </a:p>
          <a:p>
            <a:r>
              <a:rPr lang="en-GB" dirty="0"/>
              <a:t>Develop the quality of practice and research</a:t>
            </a:r>
          </a:p>
        </p:txBody>
      </p:sp>
    </p:spTree>
    <p:extLst>
      <p:ext uri="{BB962C8B-B14F-4D97-AF65-F5344CB8AC3E}">
        <p14:creationId xmlns:p14="http://schemas.microsoft.com/office/powerpoint/2010/main" val="354124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F0C7-B675-2649-9868-DAA9E0E48144}"/>
              </a:ext>
            </a:extLst>
          </p:cNvPr>
          <p:cNvSpPr>
            <a:spLocks noGrp="1"/>
          </p:cNvSpPr>
          <p:nvPr>
            <p:ph type="title"/>
          </p:nvPr>
        </p:nvSpPr>
        <p:spPr/>
        <p:txBody>
          <a:bodyPr/>
          <a:lstStyle/>
          <a:p>
            <a:r>
              <a:rPr lang="en-GB" dirty="0"/>
              <a:t>Connecting people to restore just relations</a:t>
            </a:r>
          </a:p>
        </p:txBody>
      </p:sp>
      <p:sp>
        <p:nvSpPr>
          <p:cNvPr id="3" name="Content Placeholder 2">
            <a:extLst>
              <a:ext uri="{FF2B5EF4-FFF2-40B4-BE49-F238E27FC236}">
                <a16:creationId xmlns:a16="http://schemas.microsoft.com/office/drawing/2014/main" id="{E8B1BA00-B066-694C-9E28-6F65EF1C7327}"/>
              </a:ext>
            </a:extLst>
          </p:cNvPr>
          <p:cNvSpPr>
            <a:spLocks noGrp="1"/>
          </p:cNvSpPr>
          <p:nvPr>
            <p:ph sz="quarter" idx="13"/>
          </p:nvPr>
        </p:nvSpPr>
        <p:spPr/>
        <p:txBody>
          <a:bodyPr/>
          <a:lstStyle/>
          <a:p>
            <a:r>
              <a:rPr lang="en-GB" dirty="0"/>
              <a:t>Restorative justice is an approach to addressing harm or the risk of harm through engaging all those affected in coming to a common understanding and agreement on how the harm or wrongdoing can be repaired and justice achieved.</a:t>
            </a:r>
          </a:p>
          <a:p>
            <a:r>
              <a:rPr lang="en-GB" dirty="0"/>
              <a:t>Restorative justice is relevant to and effective in the contexts of justice, security, peacebuilding, education, social development, family support, children’s rights and well being, as well as organisational and community life. </a:t>
            </a:r>
          </a:p>
        </p:txBody>
      </p:sp>
    </p:spTree>
    <p:extLst>
      <p:ext uri="{BB962C8B-B14F-4D97-AF65-F5344CB8AC3E}">
        <p14:creationId xmlns:p14="http://schemas.microsoft.com/office/powerpoint/2010/main" val="1322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1247</Words>
  <Application>Microsoft Office PowerPoint</Application>
  <PresentationFormat>Laajakuva</PresentationFormat>
  <Paragraphs>104</Paragraphs>
  <Slides>23</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Calibri</vt:lpstr>
      <vt:lpstr>Calibri Light</vt:lpstr>
      <vt:lpstr>Georgia</vt:lpstr>
      <vt:lpstr>Office Theme</vt:lpstr>
      <vt:lpstr>How can restorative justice strengthen society and restore justice?</vt:lpstr>
      <vt:lpstr>In 1999, the Council of Europe adopted Recommendation No. R (99) 19 of the Committee of Ministers to member States concerning Mediation in Penal Matters </vt:lpstr>
      <vt:lpstr>In October 2018, the Council of Europe adopted the Recommendation of the Committee of Ministers to member States concerning Restorative Justice in criminal matters </vt:lpstr>
      <vt:lpstr>2018 Recommendation</vt:lpstr>
      <vt:lpstr>Definition </vt:lpstr>
      <vt:lpstr>Why the change?</vt:lpstr>
      <vt:lpstr>The importance of values and quality</vt:lpstr>
      <vt:lpstr>European Forum for Restorative Justice</vt:lpstr>
      <vt:lpstr>Connecting people to restore just relations</vt:lpstr>
      <vt:lpstr>Values</vt:lpstr>
      <vt:lpstr>Principles</vt:lpstr>
      <vt:lpstr>Is as it should be</vt:lpstr>
      <vt:lpstr>PowerPoint-esitys</vt:lpstr>
      <vt:lpstr>PowerPoint-esitys</vt:lpstr>
      <vt:lpstr>PowerPoint-esitys</vt:lpstr>
      <vt:lpstr>PowerPoint-esitys</vt:lpstr>
      <vt:lpstr>PowerPoint-esitys</vt:lpstr>
      <vt:lpstr>ALTERNATIVE: Developing alternative understandings of security and justice through restorative justice approaches in intercultural contexts within democratic societies </vt:lpstr>
      <vt:lpstr>Partners</vt:lpstr>
      <vt:lpstr>PowerPoint-esitys</vt:lpstr>
      <vt:lpstr>Northern Ireland</vt:lpstr>
      <vt:lpstr>Books: Routledge (2018)</vt:lpstr>
      <vt:lpstr>Website  http://alternativeproject.eu  contact  tj.chapman@ulster.ac.uk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restorative justice strengthen society and restore justice?</dc:title>
  <dc:creator>Tim Chapman</dc:creator>
  <cp:lastModifiedBy>Jens Gellin</cp:lastModifiedBy>
  <cp:revision>2</cp:revision>
  <dcterms:created xsi:type="dcterms:W3CDTF">2019-02-10T22:26:59Z</dcterms:created>
  <dcterms:modified xsi:type="dcterms:W3CDTF">2019-02-11T10:20:15Z</dcterms:modified>
</cp:coreProperties>
</file>