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60.xml" ContentType="application/vnd.openxmlformats-officedocument.presentationml.slide+xml"/>
  <Override PartName="/ppt/slideLayouts/slideLayout7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429" r:id="rId3"/>
    <p:sldId id="427" r:id="rId4"/>
    <p:sldId id="284" r:id="rId5"/>
    <p:sldId id="430" r:id="rId6"/>
    <p:sldId id="336" r:id="rId7"/>
    <p:sldId id="322" r:id="rId8"/>
    <p:sldId id="257" r:id="rId9"/>
    <p:sldId id="426" r:id="rId10"/>
    <p:sldId id="439" r:id="rId11"/>
    <p:sldId id="286" r:id="rId12"/>
    <p:sldId id="857" r:id="rId13"/>
    <p:sldId id="258" r:id="rId14"/>
    <p:sldId id="858" r:id="rId15"/>
    <p:sldId id="320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544" y="184"/>
      </p:cViewPr>
      <p:guideLst/>
    </p:cSldViewPr>
  </p:slide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F778-C4B2-7342-909D-83E9B803FECA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1A66B-D51A-184B-BF8F-60B2631F2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7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64D8887C-5714-4BEB-828C-AE22EE947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EF791F0-0CBA-4D81-8193-29BE9F56B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70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A7BAD586-E86C-4731-8060-BD7F1FDEA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D4EACDF2-938B-4849-A3C1-1170A5249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83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456CB-826B-3147-AAB8-CDA334239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6163B-5B88-644C-93B4-A43C48856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F9F0B-9C87-814D-B04E-71B58DEA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09A-FE2D-A849-B5EC-40334FAE96A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35373-9BBD-0A41-8AE0-440B0114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179B1-9AA7-8D43-A885-D6A0B941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4C44-046B-1E42-9C83-EBEB8055C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9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1963-FFD3-4448-9EC4-BCF3A5C8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E5318-0888-B34B-B849-2B06FFFCD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452D-6D2B-FC4E-8A5E-26CB56C0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09A-FE2D-A849-B5EC-40334FAE96A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193E5-45FB-714E-8C40-08403BB5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1482D-4AC2-7142-8B35-57EAE435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4C44-046B-1E42-9C83-EBEB8055C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6785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CC936B-572B-4621-9667-0E1ACA31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CFCA312-1970-4728-A80A-71399E62E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67E772-D7D2-44EE-9001-9FF83BA0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8046-8118-4C0E-AA90-DB9F2FD7D212}" type="datetimeFigureOut">
              <a:rPr lang="fi-FI" smtClean="0"/>
              <a:t>3.2.2019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D2F223-4AAF-45B8-9735-2A8A1BC0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50DB77-F83D-47D4-B698-E20AD8B4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FA0-7F7D-4652-B96F-2D84E126D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52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BF6CA3-E256-CE4C-BBE7-EEBB69CAD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67708-D2A8-144D-8C08-6EA324619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67AE0-02C4-FA41-AECB-B60CA258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09A-FE2D-A849-B5EC-40334FAE96A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4D45-9910-9F41-8F92-D5527709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9938-EBAE-2F4B-97D4-DCDDE8F0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4C44-046B-1E42-9C83-EBEB8055C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5442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103888D-5DEA-453E-955B-241ED1859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36D4E5-94BE-4E76-8948-B448C128E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CF663C-F495-4A69-824E-2E57451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8046-8118-4C0E-AA90-DB9F2FD7D212}" type="datetimeFigureOut">
              <a:rPr lang="fi-FI" smtClean="0"/>
              <a:t>3.2.2019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686DF4-0331-47C4-ABAC-1E6DE8F9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BFF5F5-8D4C-4D2B-9CA2-2A5AEBF0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FA0-7F7D-4652-B96F-2D84E126D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09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F777-1262-9648-9941-A19BD98F057C}" type="datetimeFigureOut">
              <a:rPr lang="en-US" smtClean="0"/>
              <a:t>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B46E-9060-0846-9AD6-06770FEDDC4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677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F777-1262-9648-9941-A19BD98F057C}" type="datetimeFigureOut">
              <a:rPr lang="en-US" smtClean="0"/>
              <a:t>2/3/19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B46E-9060-0846-9AD6-06770FEDDC4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6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354B-EEA7-7841-A856-287A7FE85298}" type="datetimeFigureOut">
              <a:rPr lang="en-US" smtClean="0"/>
              <a:t>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272C2-380A-AD4D-A307-F8853CA5F6B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98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354B-EEA7-7841-A856-287A7FE85298}" type="datetimeFigureOut">
              <a:rPr lang="en-US" smtClean="0"/>
              <a:t>2/5/19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272C2-380A-AD4D-A307-F8853CA5F6B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60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168869-0A91-4EFB-9260-481477377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703B70-C920-4B04-9D80-62453FF63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433FD2-3C68-4D39-9652-72AF8A2F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8046-8118-4C0E-AA90-DB9F2FD7D212}" type="datetimeFigureOut">
              <a:rPr lang="fi-FI" smtClean="0"/>
              <a:t>3.2.2019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6868AF-FA47-42F5-B705-790978AA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5A57B5-9E4D-4387-852B-079BD0C1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FA0-7F7D-4652-B96F-2D84E126D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89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A6A8-E42C-674D-BA18-6E1225B2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49084-B658-5A4E-AF77-99B0BC5B3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818DF-B323-A142-94DF-E5CA141E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09A-FE2D-A849-B5EC-40334FAE96A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4565-1415-9941-8057-E5946FD6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8086B-0532-0540-8E13-A2F5D452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4C44-046B-1E42-9C83-EBEB8055C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0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4D28C3-C9D6-4529-8BEE-BD83BF80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A1E1DC-A966-4D81-B1B8-CDCC465B4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A7EFC0-85F0-40DE-B356-87F06A65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8046-8118-4C0E-AA90-DB9F2FD7D212}" type="datetimeFigureOut">
              <a:rPr lang="fi-FI" smtClean="0"/>
              <a:t>3.2.2019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5C1E7E-3E15-4F0A-A94B-5858CACD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BC32B7-AE6B-4003-9270-E1B3776B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FA0-7F7D-4652-B96F-2D84E126D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3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1195-AC0F-3F4B-B185-7320A7A0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A8D44-8CD9-3240-B0F1-205C48D07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DCA2-E1DC-784A-89AF-9B0CB69A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09A-FE2D-A849-B5EC-40334FAE96A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145B1-640C-1B44-BB4B-5743AC28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A4452-4A46-8E46-85E6-6CD15FB2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4C44-046B-1E42-9C83-EBEB8055C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79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5AAA79-F10C-4105-A478-494B769E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3865BF-1A32-4D9E-9F3D-F0C1E2C0D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7AD48B-C22C-4CD5-A4D0-20D7512D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8046-8118-4C0E-AA90-DB9F2FD7D212}" type="datetimeFigureOut">
              <a:rPr lang="fi-FI" smtClean="0"/>
              <a:t>3.2.2019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89B668-A906-462F-8DBD-1A19045E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27624C-916D-48C7-8BA9-ED44CF26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FA0-7F7D-4652-B96F-2D84E126D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3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A98F-FF57-C749-8933-C834DC62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67364-F57C-AB4B-9318-232855B64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B8EB-1D29-2549-A76F-2D478CC0A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17687-C12D-E945-8D1D-ECAE83C7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09A-FE2D-A849-B5EC-40334FAE96A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B9284-75F3-EF4F-B7DB-0BEBDCD6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C8D56-4A5B-DB49-AEAD-FF3CBEED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4C44-046B-1E42-9C83-EBEB8055C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563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2D9438-6912-4165-A9A3-72748C7F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56DF71-CDC8-40F4-91C4-697096814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D34E64-FBFB-4A50-BDBC-002B85428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55BE8B-8768-40E8-94B1-122379AF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8046-8118-4C0E-AA90-DB9F2FD7D212}" type="datetimeFigureOut">
              <a:rPr lang="fi-FI" smtClean="0"/>
              <a:t>3.2.2019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D65C60-24D8-4DA7-97EE-64D8FF70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466D4E5-ADA6-41AA-833E-BFDEC379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FA0-7F7D-4652-B96F-2D84E126D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20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600E-367F-794C-A5C4-8D229703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27957-6730-074F-A349-CA997682C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36EFB-C2E3-CA47-B392-D71BF55BC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FCA86-D3A8-A54D-B8DA-9F30AC882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C72A9-A95B-5847-A3A7-DBE5AC5B3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1B07CD-7C60-6E46-A32B-076F2AD3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09A-FE2D-A849-B5EC-40334FAE96A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F8441-6728-C347-9A90-34AA7D9A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E21B4-7BB4-4846-A770-136F9873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4C44-046B-1E42-9C83-EBEB8055C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564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4E308E-EA4A-4D99-B5F5-6BE5EB0B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BA2FC8-ECC1-4E90-94F7-5E1DE66D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5F07B9A-2076-4ABF-B56D-739103259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BA5DFAA-F329-478F-9DF5-28E220BEB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E95D5C7-ABBA-414D-B23D-BD19E1207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A0E8F15-ECFF-4F5D-8676-F638AC97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8046-8118-4C0E-AA90-DB9F2FD7D212}" type="datetimeFigureOut">
              <a:rPr lang="fi-FI" smtClean="0"/>
              <a:t>3.2.2019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4F2EE8A-8BF0-42AA-9185-F2CE490B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86BC105-85EB-4858-A54D-0A220368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FA0-7F7D-4652-B96F-2D84E126D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93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7D5C4-8178-1F4A-A3A3-B7B5D0FA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56524-19EE-1243-BD77-A5F9C529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09A-FE2D-A849-B5EC-40334FAE96A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74C4D-4F68-514B-8FDC-CE104FDC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77F8E-E51B-7D42-917E-E73E4FAC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4C44-046B-1E42-9C83-EBEB8055C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809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5FA0CB-EC63-4E5B-8FCE-B7670CEC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04AABC1-3821-4A47-97D2-DE8B71A9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8046-8118-4C0E-AA90-DB9F2FD7D212}" type="datetimeFigureOut">
              <a:rPr lang="fi-FI" smtClean="0"/>
              <a:t>3.2.2019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4FA5C40-D5E9-49E2-A00F-F176C7F8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817C2AF-F8DD-4A8D-9928-215B8647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FA0-7F7D-4652-B96F-2D84E126D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12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94C3A-9532-D94D-BE8F-FC2DA2BA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09A-FE2D-A849-B5EC-40334FAE96A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84652-C62E-6C40-ADCA-6538CF79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75B25-2615-EA43-95B9-41EA0013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4C44-046B-1E42-9C83-EBEB8055C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78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863A81D-EC6A-443D-8D87-87FF0557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8046-8118-4C0E-AA90-DB9F2FD7D212}" type="datetimeFigureOut">
              <a:rPr lang="fi-FI" smtClean="0"/>
              <a:t>3.2.2019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625605-2D0C-4D51-A984-671CD9AF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3D72CC5-35AB-4D6B-8D0F-F920CD73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FA0-7F7D-4652-B96F-2D84E126D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52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2632-0319-9F4E-852E-29B23179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9714-B94A-FC40-ADE3-656641B93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7CF46-ECC4-9C4B-99A7-85B45A894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1951E-E70C-DA49-959C-CF804131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09A-FE2D-A849-B5EC-40334FAE96A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CD0A9-A491-EF4C-9E3D-128862C0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EA236-CF85-7242-BB74-A00372F0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4C44-046B-1E42-9C83-EBEB8055C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943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E7D61C-1FCD-4C24-953A-E563CB87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5AD9AA-310B-4C8C-BFD5-D425F111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BBD80BB-97A3-4C61-A3E5-CCAB3C00D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025C41-6E49-45E8-A06D-949FC396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8046-8118-4C0E-AA90-DB9F2FD7D212}" type="datetimeFigureOut">
              <a:rPr lang="fi-FI" smtClean="0"/>
              <a:t>3.2.2019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96D8AE-9EC1-43A1-8F05-651BB7A6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0280841-F4C9-4754-9BCA-7D454DCE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FA0-7F7D-4652-B96F-2D84E126D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55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E705C-FA49-4A48-80B1-273F0879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45E6CB-9F1E-CD41-8057-70DF7F367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BB8C7-FC42-224E-BD17-E708524E0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BC3F1-CD95-B148-A917-FD1EBAD17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009A-FE2D-A849-B5EC-40334FAE96A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75F02-4026-B84F-8C71-8711D72D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33FC4-AB6A-624A-A8DD-EC00B18E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4C44-046B-1E42-9C83-EBEB8055C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626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72F55B-CDE8-483E-B1E6-F183850D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15EA70F-C8E4-496E-9853-93A1D766E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BB69A0-087B-4B67-8E49-A8DA63F2D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432C8EA-4853-4F9A-9B6A-E50BAAFD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8046-8118-4C0E-AA90-DB9F2FD7D212}" type="datetimeFigureOut">
              <a:rPr lang="fi-FI" smtClean="0"/>
              <a:t>3.2.2019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4E9913-CCC1-4E39-9796-DB56CEE0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95BE18A-BFC9-4184-990A-981ECBCD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FA0-7F7D-4652-B96F-2D84E126D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31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9EB13-9EC7-A547-A84C-0DF1812C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9F34E-D65B-2045-BF93-F9330E2E5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9D6FE-E82E-6A40-9D5B-EC4A43972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009A-FE2D-A849-B5EC-40334FAE96A5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0663-D3B6-7447-8D62-A91859FFF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029B8-53F3-0F4F-BC15-A2443E6A2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64C44-046B-1E42-9C83-EBEB8055C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36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5A33BE5-B478-40EB-9EA6-D87E48A0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7058B0-410F-47CA-A31E-F17352C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2C6268-C749-4397-B7BE-213E3874D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8046-8118-4C0E-AA90-DB9F2FD7D212}" type="datetimeFigureOut">
              <a:rPr lang="fi-FI" smtClean="0"/>
              <a:t>3.2.2019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F3B461-43D1-4433-9673-C7A660D49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ECD47F-CCC6-4D96-89C2-C66BD5EFE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2FA0-7F7D-4652-B96F-2D84E126D5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525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jjc.org/eumode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26F3A-A4D7-470D-A74F-7DC41EA5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2049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European Model for Restorative Justice </a:t>
            </a:r>
            <a:br>
              <a:rPr lang="en-US" sz="3600" b="1" dirty="0"/>
            </a:br>
            <a:r>
              <a:rPr lang="en-US" sz="3600" b="1" dirty="0"/>
              <a:t>with Children and Young People</a:t>
            </a:r>
            <a:br>
              <a:rPr lang="en-US" sz="3600" b="1" dirty="0"/>
            </a:br>
            <a:r>
              <a:rPr lang="fi-FI" sz="2800" b="1" u="sng" dirty="0">
                <a:hlinkClick r:id="rId2"/>
              </a:rPr>
              <a:t>http://www.ejjc.org/eumodel</a:t>
            </a:r>
            <a:endParaRPr lang="fi-FI" sz="28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2D88F1A-CBC1-4CBD-B4ED-80E68A656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714" y="1073242"/>
            <a:ext cx="3412165" cy="483225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6FF320C-3890-4109-BD35-28F91DB9C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118" y="1740919"/>
            <a:ext cx="3332532" cy="472220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09E86C1-0053-43FC-82A4-168C268B7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536" y="2362169"/>
            <a:ext cx="3109346" cy="441919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A7281F4-1DDA-43DB-999F-95494D0DFC86}"/>
              </a:ext>
            </a:extLst>
          </p:cNvPr>
          <p:cNvSpPr txBox="1"/>
          <p:nvPr/>
        </p:nvSpPr>
        <p:spPr>
          <a:xfrm>
            <a:off x="9404069" y="1657350"/>
            <a:ext cx="24831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Final Conference of the 'Implementing Restorative Justice with Child Victims' project</a:t>
            </a:r>
          </a:p>
          <a:p>
            <a:pPr algn="ctr"/>
            <a:endParaRPr lang="en-US" b="1" dirty="0"/>
          </a:p>
          <a:p>
            <a:pPr algn="ctr"/>
            <a:r>
              <a:rPr lang="en-US" dirty="0">
                <a:solidFill>
                  <a:srgbClr val="000000"/>
                </a:solidFill>
              </a:rPr>
              <a:t>7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Dec 2018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Brussels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Tim Chapman,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Univ Ulster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Northern Ireland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Maija Gellin,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Univ Lapland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Finland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95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07239C6-55B1-4884-80F3-E8F666217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Dian zoomaustoiminto 3">
                <a:extLst>
                  <a:ext uri="{FF2B5EF4-FFF2-40B4-BE49-F238E27FC236}">
                    <a16:creationId xmlns:a16="http://schemas.microsoft.com/office/drawing/2014/main" id="{0101A4B4-A43E-4CA2-A519-5C21DBC0906F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122068" y="3095625"/>
              <a:ext cx="1947863" cy="1095673"/>
            </p:xfrm>
            <a:graphic>
              <a:graphicData uri="http://schemas.microsoft.com/office/powerpoint/2016/slidezoom">
                <pslz:sldZm>
                  <pslz:sldZmObj sldId="437" cId="3751271503">
                    <pslz:zmPr id="{2D55FA90-13C8-4D87-AD5D-1FE629729C8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47863" cy="109567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Dian zoomaustoiminto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101A4B4-A43E-4CA2-A519-5C21DBC090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2068" y="3095625"/>
                <a:ext cx="1947863" cy="109567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9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821" y="4648614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Restorative justice in Northern Ireland: origins</a:t>
            </a:r>
          </a:p>
        </p:txBody>
      </p:sp>
      <p:pic>
        <p:nvPicPr>
          <p:cNvPr id="4" name="Picture 2" descr="F:\DW N Glenny Photos\Crispin_Rodwell_Rio__25339s.jpg">
            <a:extLst>
              <a:ext uri="{FF2B5EF4-FFF2-40B4-BE49-F238E27FC236}">
                <a16:creationId xmlns:a16="http://schemas.microsoft.com/office/drawing/2014/main" id="{EBAB4B5A-9114-0843-B275-3EA17818E4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7935" y="135048"/>
            <a:ext cx="644275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56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A21F390-195F-8A45-A266-EC51B8BEA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730" y="1486941"/>
            <a:ext cx="5540043" cy="458587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>
                <a:solidFill>
                  <a:srgbClr val="666666"/>
                </a:solidFill>
                <a:latin typeface="Open Sans"/>
              </a:rPr>
              <a:t>s a parody of policing - not a substitute for it, says Malachi O'Doherty.</a:t>
            </a:r>
          </a:p>
          <a:p>
            <a:pPr fontAlgn="t"/>
            <a:r>
              <a:rPr lang="en-US" altLang="en-US" sz="1000" i="1">
                <a:solidFill>
                  <a:srgbClr val="111111"/>
                </a:solidFill>
                <a:latin typeface="Open Sans"/>
              </a:rPr>
              <a:t>  </a:t>
            </a:r>
            <a:r>
              <a:rPr lang="en-US" altLang="en-US" sz="27300" b="1">
                <a:solidFill>
                  <a:srgbClr val="FFFFFF"/>
                </a:solidFill>
                <a:latin typeface="Open Sans"/>
              </a:rPr>
              <a:t>1</a:t>
            </a:r>
            <a:r>
              <a:rPr lang="en-US" altLang="en-US" sz="1300" b="1">
                <a:solidFill>
                  <a:srgbClr val="FFFFFF"/>
                </a:solidFill>
                <a:latin typeface="Open Sans"/>
              </a:rPr>
              <a:t>1</a:t>
            </a:r>
            <a:br>
              <a:rPr lang="en-US" altLang="en-US" sz="1000" i="1">
                <a:latin typeface="Open Sans"/>
              </a:rPr>
            </a:br>
            <a:endParaRPr lang="en-US" altLang="en-US" sz="1000" i="1">
              <a:solidFill>
                <a:srgbClr val="111111"/>
              </a:solidFill>
              <a:latin typeface="Open Sans"/>
            </a:endParaRPr>
          </a:p>
        </p:txBody>
      </p:sp>
      <p:pic>
        <p:nvPicPr>
          <p:cNvPr id="1026" name="Picture 2" descr="Punishment Attack: Kneecapping in an entry in belfast city centre. Picture posed">
            <a:extLst>
              <a:ext uri="{FF2B5EF4-FFF2-40B4-BE49-F238E27FC236}">
                <a16:creationId xmlns:a16="http://schemas.microsoft.com/office/drawing/2014/main" id="{5BFCD558-016E-6C43-B04A-A36A51506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9" y="499653"/>
            <a:ext cx="7874000" cy="572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3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290" y="5297288"/>
            <a:ext cx="651251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latin typeface="Arial" charset="0"/>
              </a:rPr>
              <a:t>Northern Ireland and Restorative Justice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666999" y="1593919"/>
            <a:ext cx="3346704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None/>
            </a:pPr>
            <a:r>
              <a:rPr lang="en-GB" sz="2000" dirty="0">
                <a:latin typeface="Arial"/>
                <a:cs typeface="Arial"/>
              </a:rPr>
              <a:t>Community system</a:t>
            </a:r>
          </a:p>
          <a:p>
            <a:pPr marL="342900" indent="-342900"/>
            <a:r>
              <a:rPr lang="en-GB" sz="2000" dirty="0">
                <a:latin typeface="Arial"/>
                <a:cs typeface="Arial"/>
              </a:rPr>
              <a:t>Community restorative justice Ireland</a:t>
            </a:r>
          </a:p>
          <a:p>
            <a:pPr marL="342900" indent="-342900"/>
            <a:r>
              <a:rPr lang="en-GB" sz="2000" dirty="0">
                <a:latin typeface="Arial"/>
                <a:cs typeface="Arial"/>
              </a:rPr>
              <a:t>Alternatives NI</a:t>
            </a:r>
          </a:p>
          <a:p>
            <a:pPr marL="342900" indent="-342900"/>
            <a:r>
              <a:rPr lang="en-GB" sz="2000" dirty="0">
                <a:latin typeface="Arial"/>
                <a:cs typeface="Arial"/>
              </a:rPr>
              <a:t>CARE and others</a:t>
            </a:r>
          </a:p>
          <a:p>
            <a:pPr marL="342900" indent="-342900">
              <a:buNone/>
            </a:pPr>
            <a:r>
              <a:rPr lang="en-GB" sz="2000" dirty="0">
                <a:latin typeface="Arial"/>
                <a:cs typeface="Arial"/>
              </a:rPr>
              <a:t>School system</a:t>
            </a:r>
          </a:p>
          <a:p>
            <a:pPr marL="342900" indent="-342900">
              <a:buNone/>
            </a:pPr>
            <a:r>
              <a:rPr lang="en-GB" sz="2000" dirty="0">
                <a:latin typeface="Arial"/>
                <a:cs typeface="Arial"/>
              </a:rPr>
              <a:t>Children’</a:t>
            </a:r>
            <a:r>
              <a:rPr lang="en-GB" altLang="ja-JP" sz="2000" dirty="0">
                <a:latin typeface="Arial"/>
                <a:cs typeface="Arial"/>
              </a:rPr>
              <a:t>s Services</a:t>
            </a:r>
          </a:p>
          <a:p>
            <a:pPr marL="342900" indent="-342900"/>
            <a:r>
              <a:rPr lang="en-GB" sz="2000" dirty="0">
                <a:latin typeface="Arial"/>
                <a:cs typeface="Arial"/>
              </a:rPr>
              <a:t>Family Group Conferences</a:t>
            </a:r>
          </a:p>
          <a:p>
            <a:pPr marL="342900" indent="-342900"/>
            <a:r>
              <a:rPr lang="en-GB" sz="2000" dirty="0">
                <a:latin typeface="Arial"/>
                <a:cs typeface="Arial"/>
              </a:rPr>
              <a:t>Children’</a:t>
            </a:r>
            <a:r>
              <a:rPr lang="en-GB" altLang="ja-JP" sz="2000" dirty="0">
                <a:latin typeface="Arial"/>
                <a:cs typeface="Arial"/>
              </a:rPr>
              <a:t>s Units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169152" y="1656640"/>
            <a:ext cx="3346704" cy="347472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>
              <a:buNone/>
            </a:pPr>
            <a:r>
              <a:rPr lang="en-GB" sz="2600" dirty="0">
                <a:latin typeface="Arial" charset="0"/>
              </a:rPr>
              <a:t>Criminal Justice System</a:t>
            </a:r>
          </a:p>
          <a:p>
            <a:pPr marL="342900" indent="-342900">
              <a:buNone/>
            </a:pPr>
            <a:r>
              <a:rPr lang="en-GB" sz="2600" dirty="0">
                <a:latin typeface="Arial" charset="0"/>
              </a:rPr>
              <a:t>Pre-sentence</a:t>
            </a:r>
          </a:p>
          <a:p>
            <a:pPr marL="342900" indent="-342900"/>
            <a:r>
              <a:rPr lang="en-GB" sz="2600" dirty="0">
                <a:latin typeface="Arial" charset="0"/>
              </a:rPr>
              <a:t>Low risk – Police restorative cautioning </a:t>
            </a:r>
          </a:p>
          <a:p>
            <a:pPr marL="342900" indent="-342900"/>
            <a:r>
              <a:rPr lang="en-GB" sz="2600" dirty="0">
                <a:latin typeface="Arial" charset="0"/>
              </a:rPr>
              <a:t>Medium risk – Public Prosecution Service referral for diversionary conference by Youth Conference Service</a:t>
            </a:r>
          </a:p>
          <a:p>
            <a:pPr marL="342900" indent="-342900"/>
            <a:r>
              <a:rPr lang="en-GB" sz="2600" dirty="0">
                <a:latin typeface="Arial" charset="0"/>
              </a:rPr>
              <a:t>High risk – Youth Court referrals to Youth Conference Service</a:t>
            </a:r>
          </a:p>
          <a:p>
            <a:pPr marL="0" indent="0">
              <a:buNone/>
            </a:pPr>
            <a:r>
              <a:rPr lang="en-GB" sz="2600" dirty="0">
                <a:latin typeface="Arial" charset="0"/>
              </a:rPr>
              <a:t>Post sentence</a:t>
            </a:r>
          </a:p>
          <a:p>
            <a:pPr marL="342900" indent="-342900"/>
            <a:r>
              <a:rPr lang="en-GB" sz="2600" dirty="0">
                <a:latin typeface="Arial" charset="0"/>
              </a:rPr>
              <a:t>Prison Service – desistance  and resettlement</a:t>
            </a:r>
          </a:p>
          <a:p>
            <a:pPr marL="342900" indent="-342900"/>
            <a:r>
              <a:rPr lang="en-GB" sz="2600" dirty="0">
                <a:latin typeface="Arial" charset="0"/>
              </a:rPr>
              <a:t>Probation Service – Victims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17290" y="5515168"/>
            <a:ext cx="6512511" cy="1143000"/>
          </a:xfrm>
        </p:spPr>
        <p:txBody>
          <a:bodyPr/>
          <a:lstStyle/>
          <a:p>
            <a:r>
              <a:rPr lang="en-US" dirty="0"/>
              <a:t>Youth Conferences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667000" y="1706985"/>
            <a:ext cx="6400800" cy="34747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Statutory since 2002</a:t>
            </a:r>
          </a:p>
          <a:p>
            <a:r>
              <a:rPr lang="en-US" dirty="0"/>
              <a:t>Mainstream within the youth justice system</a:t>
            </a:r>
          </a:p>
          <a:p>
            <a:r>
              <a:rPr lang="en-US" dirty="0"/>
              <a:t>Prosecution referred</a:t>
            </a:r>
          </a:p>
          <a:p>
            <a:r>
              <a:rPr lang="en-US" dirty="0"/>
              <a:t>Youth court referred</a:t>
            </a:r>
          </a:p>
          <a:p>
            <a:r>
              <a:rPr lang="en-US" dirty="0"/>
              <a:t>Offenders and victims decide</a:t>
            </a:r>
          </a:p>
          <a:p>
            <a:r>
              <a:rPr lang="en-US" dirty="0"/>
              <a:t>All offences other than those with a mandatory sentence</a:t>
            </a:r>
          </a:p>
          <a:p>
            <a:r>
              <a:rPr lang="en-US" dirty="0"/>
              <a:t>Referrals and ratification by PPS or Youth Court</a:t>
            </a:r>
          </a:p>
        </p:txBody>
      </p:sp>
    </p:spTree>
    <p:extLst>
      <p:ext uri="{BB962C8B-B14F-4D97-AF65-F5344CB8AC3E}">
        <p14:creationId xmlns:p14="http://schemas.microsoft.com/office/powerpoint/2010/main" val="371402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Arial" charset="0"/>
              </a:rPr>
              <a:t>Outcomes for Youth Conferences</a:t>
            </a:r>
          </a:p>
        </p:txBody>
      </p:sp>
      <p:sp>
        <p:nvSpPr>
          <p:cNvPr id="63490" name="Rectangle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lnSpc>
                <a:spcPct val="80000"/>
              </a:lnSpc>
              <a:buNone/>
            </a:pPr>
            <a:endParaRPr lang="en-GB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800" dirty="0"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7A1AF1-672D-8D41-96B7-D68BD03C3589}"/>
              </a:ext>
            </a:extLst>
          </p:cNvPr>
          <p:cNvSpPr txBox="1">
            <a:spLocks/>
          </p:cNvSpPr>
          <p:nvPr/>
        </p:nvSpPr>
        <p:spPr>
          <a:xfrm>
            <a:off x="2171700" y="2030571"/>
            <a:ext cx="78867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1600" b="1" dirty="0">
                <a:latin typeface="Arial" charset="0"/>
              </a:rPr>
              <a:t>Number of youth conferences now over 20,000</a:t>
            </a:r>
          </a:p>
          <a:p>
            <a:pPr>
              <a:lnSpc>
                <a:spcPct val="80000"/>
              </a:lnSpc>
            </a:pPr>
            <a:r>
              <a:rPr lang="en-GB" sz="1600" b="1" dirty="0">
                <a:latin typeface="Arial" charset="0"/>
              </a:rPr>
              <a:t>Over 100,000 people have participated in a youth conference </a:t>
            </a:r>
          </a:p>
          <a:p>
            <a:pPr>
              <a:lnSpc>
                <a:spcPct val="80000"/>
              </a:lnSpc>
            </a:pPr>
            <a:endParaRPr lang="en-GB" sz="16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b="1" dirty="0">
                <a:latin typeface="Arial" charset="0"/>
              </a:rPr>
              <a:t>Victim attendance; 50/70%</a:t>
            </a:r>
          </a:p>
          <a:p>
            <a:pPr>
              <a:lnSpc>
                <a:spcPct val="80000"/>
              </a:lnSpc>
            </a:pPr>
            <a:r>
              <a:rPr lang="en-GB" sz="1600" b="1" dirty="0">
                <a:latin typeface="Arial" charset="0"/>
              </a:rPr>
              <a:t>Victim and young person satisfaction ; 90% and 95</a:t>
            </a:r>
          </a:p>
          <a:p>
            <a:pPr>
              <a:lnSpc>
                <a:spcPct val="80000"/>
              </a:lnSpc>
            </a:pPr>
            <a:endParaRPr lang="en-GB" sz="16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b="1" dirty="0">
                <a:latin typeface="Arial" charset="0"/>
              </a:rPr>
              <a:t>26% serious or very serious offences, 53% intermediate, 21% minor</a:t>
            </a:r>
          </a:p>
          <a:p>
            <a:pPr>
              <a:lnSpc>
                <a:spcPct val="80000"/>
              </a:lnSpc>
            </a:pPr>
            <a:endParaRPr lang="en-GB" sz="16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b="1" dirty="0">
                <a:latin typeface="Arial" charset="0"/>
              </a:rPr>
              <a:t>94% successful completion of plans </a:t>
            </a:r>
          </a:p>
          <a:p>
            <a:pPr>
              <a:lnSpc>
                <a:spcPct val="80000"/>
              </a:lnSpc>
            </a:pPr>
            <a:r>
              <a:rPr lang="en-GB" sz="1600" b="1" dirty="0">
                <a:latin typeface="Arial" charset="0"/>
              </a:rPr>
              <a:t>Reoffending 35.4 % (22% for serious harm) </a:t>
            </a:r>
          </a:p>
          <a:p>
            <a:pPr>
              <a:lnSpc>
                <a:spcPct val="80000"/>
              </a:lnSpc>
            </a:pPr>
            <a:r>
              <a:rPr lang="en-GB" sz="1600" b="1" dirty="0">
                <a:latin typeface="Arial" charset="0"/>
              </a:rPr>
              <a:t>Reoffending for all other community disposals 53.5%; for custody 68.3%</a:t>
            </a:r>
          </a:p>
          <a:p>
            <a:pPr>
              <a:lnSpc>
                <a:spcPct val="80000"/>
              </a:lnSpc>
            </a:pPr>
            <a:endParaRPr lang="en-GB" sz="16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1600" b="1" dirty="0">
                <a:latin typeface="Arial" charset="0"/>
              </a:rPr>
              <a:t>England and  Wales put over twice as many young people into custody as Northern Ireland</a:t>
            </a:r>
          </a:p>
          <a:p>
            <a:pPr>
              <a:lnSpc>
                <a:spcPct val="80000"/>
              </a:lnSpc>
            </a:pPr>
            <a:endParaRPr lang="en-GB" sz="18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GB" sz="18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GB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1" y="58375"/>
            <a:ext cx="4087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Restorative conference</a:t>
            </a:r>
          </a:p>
        </p:txBody>
      </p:sp>
    </p:spTree>
    <p:extLst>
      <p:ext uri="{BB962C8B-B14F-4D97-AF65-F5344CB8AC3E}">
        <p14:creationId xmlns:p14="http://schemas.microsoft.com/office/powerpoint/2010/main" val="357209755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B72A45F-0388-4C52-A9EC-4111D1752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7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Restorative conferences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08006" y="1852398"/>
            <a:ext cx="6400800" cy="347472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GB" dirty="0"/>
              <a:t>When there is a more serious harm</a:t>
            </a:r>
          </a:p>
          <a:p>
            <a:r>
              <a:rPr lang="en-GB" dirty="0"/>
              <a:t>The victim needs more attention to recover</a:t>
            </a:r>
          </a:p>
          <a:p>
            <a:r>
              <a:rPr lang="en-GB" dirty="0"/>
              <a:t>The perpetrator needs more attention to prevent further acts of harm.</a:t>
            </a:r>
          </a:p>
          <a:p>
            <a:r>
              <a:rPr lang="en-GB" dirty="0"/>
              <a:t>Involves families, supporters, community, professionals.</a:t>
            </a:r>
          </a:p>
          <a:p>
            <a:r>
              <a:rPr lang="en-GB" dirty="0"/>
              <a:t>A process of accountability, storytelling, dialogue and agreement.</a:t>
            </a:r>
          </a:p>
        </p:txBody>
      </p:sp>
    </p:spTree>
    <p:extLst>
      <p:ext uri="{BB962C8B-B14F-4D97-AF65-F5344CB8AC3E}">
        <p14:creationId xmlns:p14="http://schemas.microsoft.com/office/powerpoint/2010/main" val="164412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5366637-024D-4E85-9CE6-F45B38C59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28" y="196325"/>
            <a:ext cx="4401693" cy="623674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B0FD2CC-98E5-458B-9723-41A27B9B2B03}"/>
              </a:ext>
            </a:extLst>
          </p:cNvPr>
          <p:cNvSpPr txBox="1"/>
          <p:nvPr/>
        </p:nvSpPr>
        <p:spPr>
          <a:xfrm>
            <a:off x="6096000" y="1257300"/>
            <a:ext cx="4782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and Selection of the Most Effective Juvenile Restorative Justice Practices in Europe 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Snapshots from 28 EU Member States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1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71533" y="861996"/>
            <a:ext cx="8535322" cy="5786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 algn="just">
              <a:buClr>
                <a:srgbClr val="00B0F0"/>
              </a:buClr>
              <a:buNone/>
            </a:pPr>
            <a:r>
              <a:rPr lang="en-GB" sz="2600" b="1" dirty="0">
                <a:solidFill>
                  <a:srgbClr val="00B0F0"/>
                </a:solidFill>
                <a:latin typeface="Palatino Linotype" pitchFamily="18" charset="0"/>
              </a:rPr>
              <a:t>1. </a:t>
            </a:r>
            <a:r>
              <a:rPr lang="en-GB" sz="2600" b="1" dirty="0">
                <a:latin typeface="Palatino Linotype" pitchFamily="18" charset="0"/>
              </a:rPr>
              <a:t>Assessment of Restorative Justice and rigorous selection of effective practices in Europe</a:t>
            </a:r>
          </a:p>
          <a:p>
            <a:pPr marL="365125" indent="-365125" algn="just">
              <a:buClr>
                <a:srgbClr val="00B0F0"/>
              </a:buClr>
              <a:buNone/>
            </a:pPr>
            <a:r>
              <a:rPr lang="en-GB" sz="2600" dirty="0">
                <a:latin typeface="Palatino Linotype" pitchFamily="18" charset="0"/>
              </a:rPr>
              <a:t>       </a:t>
            </a:r>
            <a:r>
              <a:rPr lang="en-GB" sz="2300" dirty="0">
                <a:latin typeface="Palatino Linotype" pitchFamily="18" charset="0"/>
              </a:rPr>
              <a:t>Carry out in-depth research for the 28 national snapshots, capturing the situation of restorative justice in each EU Member State</a:t>
            </a:r>
          </a:p>
          <a:p>
            <a:pPr marL="0" indent="0" algn="just">
              <a:spcAft>
                <a:spcPts val="600"/>
              </a:spcAft>
              <a:buClr>
                <a:srgbClr val="00B0F0"/>
              </a:buClr>
              <a:buNone/>
            </a:pPr>
            <a:r>
              <a:rPr lang="en-GB" sz="2600" b="1" dirty="0">
                <a:solidFill>
                  <a:srgbClr val="00B0F0"/>
                </a:solidFill>
                <a:latin typeface="Palatino Linotype" pitchFamily="18" charset="0"/>
              </a:rPr>
              <a:t>2.   </a:t>
            </a:r>
            <a:r>
              <a:rPr lang="en-GB" sz="2600" b="1" dirty="0">
                <a:latin typeface="Palatino Linotype" pitchFamily="18" charset="0"/>
              </a:rPr>
              <a:t>Conduct study visits in three EU Member States</a:t>
            </a:r>
          </a:p>
          <a:p>
            <a:pPr marL="365125" indent="-365125" algn="just">
              <a:spcAft>
                <a:spcPts val="600"/>
              </a:spcAft>
              <a:buClr>
                <a:srgbClr val="00B0F0"/>
              </a:buClr>
              <a:buNone/>
            </a:pPr>
            <a:r>
              <a:rPr lang="en-GB" sz="2300" dirty="0">
                <a:latin typeface="Palatino Linotype" pitchFamily="18" charset="0"/>
              </a:rPr>
              <a:t>       Belgium, Northern Ireland and Finland were selected as case studies by reason of their    promising practices. The research team conducted field visits, focus group and interviews in all three countries.</a:t>
            </a:r>
          </a:p>
          <a:p>
            <a:pPr marL="365125" indent="-365125" algn="just">
              <a:buClr>
                <a:srgbClr val="00B0F0"/>
              </a:buClr>
              <a:buNone/>
            </a:pPr>
            <a:r>
              <a:rPr lang="en-GB" sz="2600" b="1" dirty="0">
                <a:solidFill>
                  <a:srgbClr val="00B0F0"/>
                </a:solidFill>
                <a:latin typeface="Palatino Linotype" pitchFamily="18" charset="0"/>
              </a:rPr>
              <a:t>3. </a:t>
            </a:r>
            <a:r>
              <a:rPr lang="en-GB" sz="2600" b="1" dirty="0">
                <a:latin typeface="Palatino Linotype" pitchFamily="18" charset="0"/>
              </a:rPr>
              <a:t>Development and design of an evidence-based “</a:t>
            </a:r>
            <a:r>
              <a:rPr lang="en-GB" sz="2600" b="1" i="1" dirty="0">
                <a:latin typeface="Palatino Linotype" pitchFamily="18" charset="0"/>
              </a:rPr>
              <a:t>European Model for Restorative Justice with Children and Young People</a:t>
            </a:r>
            <a:r>
              <a:rPr lang="en-GB" sz="2600" b="1" dirty="0">
                <a:latin typeface="Palatino Linotype" pitchFamily="18" charset="0"/>
              </a:rPr>
              <a:t>.” </a:t>
            </a:r>
          </a:p>
          <a:p>
            <a:pPr marL="514350" indent="-514350" algn="just">
              <a:buClr>
                <a:srgbClr val="00B0F0"/>
              </a:buClr>
              <a:buNone/>
            </a:pPr>
            <a:r>
              <a:rPr lang="en-GB" sz="2600" dirty="0">
                <a:latin typeface="Palatino Linotype" pitchFamily="18" charset="0"/>
              </a:rPr>
              <a:t>       </a:t>
            </a:r>
            <a:r>
              <a:rPr lang="en-GB" sz="2300" dirty="0">
                <a:latin typeface="Palatino Linotype" pitchFamily="18" charset="0"/>
              </a:rPr>
              <a:t>a. Outline a conceptual and theoretical framework distinctive to the European context</a:t>
            </a:r>
          </a:p>
          <a:p>
            <a:pPr marL="514350" indent="-514350" algn="just">
              <a:buClr>
                <a:srgbClr val="00B0F0"/>
              </a:buClr>
              <a:buNone/>
            </a:pPr>
            <a:r>
              <a:rPr lang="en-GB" sz="2300" dirty="0">
                <a:latin typeface="Palatino Linotype" pitchFamily="18" charset="0"/>
              </a:rPr>
              <a:t>        b. Categorize lessons learned from the three case studies</a:t>
            </a:r>
          </a:p>
          <a:p>
            <a:pPr marL="514350" indent="-514350" algn="just">
              <a:spcAft>
                <a:spcPts val="600"/>
              </a:spcAft>
              <a:buClr>
                <a:srgbClr val="00B0F0"/>
              </a:buClr>
              <a:buNone/>
            </a:pPr>
            <a:r>
              <a:rPr lang="en-GB" sz="2300" dirty="0">
                <a:latin typeface="Palatino Linotype" pitchFamily="18" charset="0"/>
              </a:rPr>
              <a:t>   c. Identify key features of effectiveness of the policy framework and the restorative    processes</a:t>
            </a:r>
          </a:p>
          <a:p>
            <a:pPr marL="514350" indent="-514350" algn="just">
              <a:buClr>
                <a:srgbClr val="00B0F0"/>
              </a:buClr>
              <a:buNone/>
            </a:pPr>
            <a:endParaRPr lang="en-GB" sz="23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135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International, EU and Council of Europe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0183" y="1690688"/>
            <a:ext cx="9202992" cy="468998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The Council of Europe’s Recommendation (99)19 concerning Mediation in Penal Matters;</a:t>
            </a:r>
            <a:endParaRPr lang="en-GB" dirty="0"/>
          </a:p>
          <a:p>
            <a:pPr lvl="0"/>
            <a:r>
              <a:rPr lang="en-US" dirty="0"/>
              <a:t>The Council of Europe Recommendation (2003) 20 concerning new ways of dealing with juvenile offenders and the role of juvenile justice;</a:t>
            </a:r>
            <a:endParaRPr lang="en-GB" dirty="0"/>
          </a:p>
          <a:p>
            <a:pPr lvl="0"/>
            <a:r>
              <a:rPr lang="en-US" dirty="0"/>
              <a:t>The Recommendation (2008)11 of the Council of Europe on the Rules for Juvenile Offenders subject to sanctions or Measures.</a:t>
            </a:r>
            <a:endParaRPr lang="en-GB" dirty="0"/>
          </a:p>
          <a:p>
            <a:pPr lvl="0"/>
            <a:r>
              <a:rPr lang="en-US" dirty="0"/>
              <a:t>The Council of Europe (2010) Guidelines on Child-Friendly Justice; </a:t>
            </a:r>
            <a:endParaRPr lang="en-GB" dirty="0"/>
          </a:p>
          <a:p>
            <a:pPr lvl="0"/>
            <a:r>
              <a:rPr lang="en-US" dirty="0"/>
              <a:t>The Lisbon Treaty, which formally includes the Charter of Fundamental Rights of the European Union; </a:t>
            </a:r>
            <a:endParaRPr lang="en-GB" dirty="0"/>
          </a:p>
          <a:p>
            <a:pPr lvl="0"/>
            <a:r>
              <a:rPr lang="en-US" dirty="0"/>
              <a:t>The EU Agenda for the Rights of the Child;</a:t>
            </a:r>
            <a:endParaRPr lang="en-GB" dirty="0"/>
          </a:p>
          <a:p>
            <a:pPr lvl="0"/>
            <a:r>
              <a:rPr lang="en-US" dirty="0"/>
              <a:t>The European Commission’s first part of its study on </a:t>
            </a:r>
            <a:r>
              <a:rPr lang="nl-NL" dirty="0" err="1"/>
              <a:t>Children</a:t>
            </a:r>
            <a:r>
              <a:rPr lang="nl-NL" dirty="0"/>
              <a:t> in </a:t>
            </a:r>
            <a:r>
              <a:rPr lang="nl-NL" dirty="0" err="1"/>
              <a:t>Judicial</a:t>
            </a:r>
            <a:r>
              <a:rPr lang="nl-NL" dirty="0"/>
              <a:t> </a:t>
            </a:r>
            <a:r>
              <a:rPr lang="nl-NL" dirty="0" err="1"/>
              <a:t>Proceedings</a:t>
            </a:r>
            <a:r>
              <a:rPr lang="nl-NL" dirty="0"/>
              <a:t> (2014);</a:t>
            </a:r>
            <a:endParaRPr lang="en-GB" dirty="0"/>
          </a:p>
          <a:p>
            <a:pPr lvl="0"/>
            <a:r>
              <a:rPr lang="en-US" dirty="0"/>
              <a:t>The Special Representative of the UN Secretary General (SRSG) on Violence against Children document, </a:t>
            </a:r>
            <a:r>
              <a:rPr lang="en-US" i="1" dirty="0"/>
              <a:t>Promoting Restorative Justice for Children</a:t>
            </a:r>
            <a:r>
              <a:rPr lang="en-US" dirty="0"/>
              <a:t> (2013);</a:t>
            </a:r>
            <a:endParaRPr lang="en-GB" dirty="0"/>
          </a:p>
          <a:p>
            <a:pPr lvl="0"/>
            <a:r>
              <a:rPr lang="en-GB" dirty="0"/>
              <a:t>United Nations Convention on the Rights of the Child (CRC);</a:t>
            </a:r>
          </a:p>
          <a:p>
            <a:pPr lvl="0"/>
            <a:r>
              <a:rPr lang="en-GB" dirty="0"/>
              <a:t>Directive 2012/29/EU Of The European Parliament And Of The Council of 25 October 2012 on establishing minimum standards on the rights, support and protection of victims of crime.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66452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CCFAA72-9928-40FA-82E7-7141FA671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78" y="316722"/>
            <a:ext cx="4401693" cy="62245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154308E-327D-4B42-9243-96581FD2ACF8}"/>
              </a:ext>
            </a:extLst>
          </p:cNvPr>
          <p:cNvSpPr txBox="1"/>
          <p:nvPr/>
        </p:nvSpPr>
        <p:spPr>
          <a:xfrm>
            <a:off x="6372224" y="843676"/>
            <a:ext cx="515302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context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Cultural capital – what values and norms will enable children and young people to flourish? </a:t>
            </a:r>
          </a:p>
          <a:p>
            <a:endParaRPr lang="en-GB" sz="2400" dirty="0"/>
          </a:p>
          <a:p>
            <a:r>
              <a:rPr lang="en-GB" sz="2400" dirty="0"/>
              <a:t>Social capital – what relationships will enable children and young people to flourish?  </a:t>
            </a:r>
          </a:p>
          <a:p>
            <a:endParaRPr lang="en-GB" sz="2400" dirty="0"/>
          </a:p>
          <a:p>
            <a:r>
              <a:rPr lang="en-GB" sz="2400" dirty="0"/>
              <a:t>Intellectual capital – what knowledge will enable practitioners to support the conditions for children and young people to flourish?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80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47F961-96DE-5946-81C6-F22BA4A3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capital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70F45D-E859-C141-BA30-00A2D0B3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05240" cy="4351338"/>
          </a:xfrm>
        </p:spPr>
        <p:txBody>
          <a:bodyPr/>
          <a:lstStyle/>
          <a:p>
            <a:r>
              <a:rPr lang="en-GB" dirty="0"/>
              <a:t>Rights: UN Convention on the Rights of the Child, Beijing Rules, EU Directive on Victims</a:t>
            </a:r>
          </a:p>
          <a:p>
            <a:r>
              <a:rPr lang="en-GB" dirty="0"/>
              <a:t>Protection and safety</a:t>
            </a:r>
          </a:p>
          <a:p>
            <a:r>
              <a:rPr lang="en-GB" dirty="0"/>
              <a:t>Participation and respect</a:t>
            </a:r>
          </a:p>
          <a:p>
            <a:r>
              <a:rPr lang="en-GB" dirty="0"/>
              <a:t>Ability to speak their truth free from domination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949B7D0-9923-47F8-9C46-F082645B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246" y="440899"/>
            <a:ext cx="1767993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9101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D073278-678E-064F-815C-24336B95C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1448" y="500062"/>
            <a:ext cx="8915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>
              <a:defRPr/>
            </a:pPr>
            <a:r>
              <a:rPr lang="en-GB" alt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capital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38CB649-34EE-0440-A2C4-BBDB2FE315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448" y="1476375"/>
            <a:ext cx="9405033" cy="49291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rtlCol="0">
            <a:normAutofit/>
          </a:bodyPr>
          <a:lstStyle/>
          <a:p>
            <a:pPr marL="0" indent="0" algn="just">
              <a:spcBef>
                <a:spcPts val="0"/>
              </a:spcBef>
              <a:buSzPct val="132000"/>
              <a:buNone/>
              <a:defRPr/>
            </a:pPr>
            <a:r>
              <a:rPr lang="en-GB" sz="2200" dirty="0"/>
              <a:t>Relationships are fundamental in society as well as in restorative processes</a:t>
            </a:r>
          </a:p>
        </p:txBody>
      </p:sp>
      <p:pic>
        <p:nvPicPr>
          <p:cNvPr id="2" name="Diagram 1">
            <a:extLst>
              <a:ext uri="{FF2B5EF4-FFF2-40B4-BE49-F238E27FC236}">
                <a16:creationId xmlns:a16="http://schemas.microsoft.com/office/drawing/2014/main" id="{F3BD5688-27C9-4C98-8AFC-8B47CE1CDE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62" y="1970332"/>
            <a:ext cx="6400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036" name="Straight Arrow Connector 4">
            <a:extLst>
              <a:ext uri="{FF2B5EF4-FFF2-40B4-BE49-F238E27FC236}">
                <a16:creationId xmlns:a16="http://schemas.microsoft.com/office/drawing/2014/main" id="{749A7593-2428-4FF1-B4BA-B1A1AE4181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68900" y="3429000"/>
            <a:ext cx="0" cy="503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7" name="Straight Arrow Connector 7">
            <a:extLst>
              <a:ext uri="{FF2B5EF4-FFF2-40B4-BE49-F238E27FC236}">
                <a16:creationId xmlns:a16="http://schemas.microsoft.com/office/drawing/2014/main" id="{D0620474-E4D5-408D-8804-29C88E2ADE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63901" y="4936331"/>
            <a:ext cx="431800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8" name="Straight Arrow Connector 10">
            <a:extLst>
              <a:ext uri="{FF2B5EF4-FFF2-40B4-BE49-F238E27FC236}">
                <a16:creationId xmlns:a16="http://schemas.microsoft.com/office/drawing/2014/main" id="{A07C62FE-412F-4106-80A4-FD1714994D8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10283" y="4943475"/>
            <a:ext cx="412750" cy="271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9" name="Straight Arrow Connector 12">
            <a:extLst>
              <a:ext uri="{FF2B5EF4-FFF2-40B4-BE49-F238E27FC236}">
                <a16:creationId xmlns:a16="http://schemas.microsoft.com/office/drawing/2014/main" id="{D2BEC283-C9EB-4513-9B29-27083FF130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8787" y="5930655"/>
            <a:ext cx="1800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0" name="Straight Arrow Connector 15">
            <a:extLst>
              <a:ext uri="{FF2B5EF4-FFF2-40B4-BE49-F238E27FC236}">
                <a16:creationId xmlns:a16="http://schemas.microsoft.com/office/drawing/2014/main" id="{0D692B8A-E43A-4391-AB1B-AA2448DC3F1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68910" y="3328987"/>
            <a:ext cx="865188" cy="1439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Straight Arrow Connector 18">
            <a:extLst>
              <a:ext uri="{FF2B5EF4-FFF2-40B4-BE49-F238E27FC236}">
                <a16:creationId xmlns:a16="http://schemas.microsoft.com/office/drawing/2014/main" id="{44913428-B860-445E-8299-D2D450EC17C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03703" y="3357319"/>
            <a:ext cx="1008063" cy="136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121438-7B3A-4351-B87C-6DEEAFD30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48" y="1970332"/>
            <a:ext cx="2808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  <a:latin typeface="+mn-lt"/>
              </a:rPr>
              <a:t>The balanced model of restorative justice</a:t>
            </a:r>
            <a:endParaRPr lang="en-GB" alt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7899" name="Picture 4">
            <a:extLst>
              <a:ext uri="{FF2B5EF4-FFF2-40B4-BE49-F238E27FC236}">
                <a16:creationId xmlns:a16="http://schemas.microsoft.com/office/drawing/2014/main" id="{0E0640EB-F3E4-4E7C-A3CF-BFEB478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174" y="778850"/>
            <a:ext cx="1632378" cy="230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500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8C29-5D20-1B47-97BE-F51DCCDE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0"/>
            <a:ext cx="6486525" cy="1025525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Intellectual capital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68EE1-8693-4042-9A95-43B91784A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Those responsible for harm and the community</a:t>
            </a:r>
          </a:p>
          <a:p>
            <a:r>
              <a:rPr lang="en-GB" dirty="0"/>
              <a:t>Those who have been harmed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under-reporting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Specific to the individual: nature of the harm, level of </a:t>
            </a:r>
            <a:r>
              <a:rPr lang="en-GB" dirty="0" err="1"/>
              <a:t>reisience</a:t>
            </a:r>
            <a:r>
              <a:rPr lang="en-GB" dirty="0"/>
              <a:t>, quality of support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Shattered assumptions of the world and self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Avoid the impulse to rescue (</a:t>
            </a:r>
            <a:r>
              <a:rPr lang="en-GB" dirty="0" err="1"/>
              <a:t>Tali</a:t>
            </a:r>
            <a:r>
              <a:rPr lang="en-GB" dirty="0"/>
              <a:t> Gal)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98D05B2-DA2B-44E0-8E46-B59C9A53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03" y="440899"/>
            <a:ext cx="1767993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01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2079776-EDA4-9C49-8A8D-AD5C03067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8490" y="314404"/>
            <a:ext cx="8915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/>
          <a:lstStyle/>
          <a:p>
            <a:pPr>
              <a:defRPr/>
            </a:pPr>
            <a:r>
              <a:rPr lang="en-GB" alt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Holistic policy framework</a:t>
            </a:r>
          </a:p>
        </p:txBody>
      </p:sp>
      <p:pic>
        <p:nvPicPr>
          <p:cNvPr id="2" name="Diagram 1">
            <a:extLst>
              <a:ext uri="{FF2B5EF4-FFF2-40B4-BE49-F238E27FC236}">
                <a16:creationId xmlns:a16="http://schemas.microsoft.com/office/drawing/2014/main" id="{E82BB616-BB22-4F42-AE11-E9DD8A46CAF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93" y="1308266"/>
            <a:ext cx="8520908" cy="50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4">
            <a:extLst>
              <a:ext uri="{FF2B5EF4-FFF2-40B4-BE49-F238E27FC236}">
                <a16:creationId xmlns:a16="http://schemas.microsoft.com/office/drawing/2014/main" id="{0FF66766-BCF8-4A9D-A9CE-1C1F58A4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99" y="588719"/>
            <a:ext cx="1493451" cy="211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758E6E-808D-4228-9483-24C1A8B4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86" y="4914246"/>
            <a:ext cx="19399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Level 1: To prevent and contain harmful actions involving children and young people within civil society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679F6-1134-4625-AD1B-4D1860F16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293" y="3917968"/>
            <a:ext cx="2073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Level 2: To prevent offending resulting in prosecution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B1112-C26F-4022-B9B7-2E22519D8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668" y="2754938"/>
            <a:ext cx="28082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Level 3: To use detention only as a last resort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47584-1310-4D9F-9083-9FC444FF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642" y="1535204"/>
            <a:ext cx="28082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  <a:latin typeface="Arial" panose="020B0604020202020204" pitchFamily="34" charset="0"/>
              </a:rPr>
              <a:t>Level 4: To make detention more humane and effective in reintegrating young people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04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869</Words>
  <Application>Microsoft Office PowerPoint</Application>
  <PresentationFormat>Laajakuva</PresentationFormat>
  <Paragraphs>112</Paragraphs>
  <Slides>17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7" baseType="lpstr">
      <vt:lpstr>ＭＳ Ｐゴシック</vt:lpstr>
      <vt:lpstr>游ゴシック</vt:lpstr>
      <vt:lpstr>Arial</vt:lpstr>
      <vt:lpstr>Calibri</vt:lpstr>
      <vt:lpstr>Calibri Light</vt:lpstr>
      <vt:lpstr>Georgia</vt:lpstr>
      <vt:lpstr>Open Sans</vt:lpstr>
      <vt:lpstr>Palatino Linotype</vt:lpstr>
      <vt:lpstr>Wingdings</vt:lpstr>
      <vt:lpstr>Office Theme</vt:lpstr>
      <vt:lpstr>European Model for Restorative Justice  with Children and Young People http://www.ejjc.org/eumodel</vt:lpstr>
      <vt:lpstr>PowerPoint-esitys</vt:lpstr>
      <vt:lpstr>PowerPoint-esitys</vt:lpstr>
      <vt:lpstr>International, EU and Council of Europe policy</vt:lpstr>
      <vt:lpstr>PowerPoint-esitys</vt:lpstr>
      <vt:lpstr>Cultural capital</vt:lpstr>
      <vt:lpstr>Social capital</vt:lpstr>
      <vt:lpstr>Intellectual capital </vt:lpstr>
      <vt:lpstr>Holistic policy framework</vt:lpstr>
      <vt:lpstr>PowerPoint-esitys</vt:lpstr>
      <vt:lpstr>Restorative justice in Northern Ireland: origins</vt:lpstr>
      <vt:lpstr>PowerPoint-esitys</vt:lpstr>
      <vt:lpstr>Northern Ireland and Restorative Justice</vt:lpstr>
      <vt:lpstr>Youth Conferences </vt:lpstr>
      <vt:lpstr>Outcomes for Youth Conferences</vt:lpstr>
      <vt:lpstr>PowerPoint-esitys</vt:lpstr>
      <vt:lpstr>Restorative conferences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Model for Restorative Justice  with Children and Young People http://www.ejjc.org/eumodel</dc:title>
  <dc:creator>Tim Chapman</dc:creator>
  <cp:lastModifiedBy>Jens Gellin</cp:lastModifiedBy>
  <cp:revision>1</cp:revision>
  <dcterms:created xsi:type="dcterms:W3CDTF">2019-02-10T22:30:24Z</dcterms:created>
  <dcterms:modified xsi:type="dcterms:W3CDTF">2019-02-11T10:20:54Z</dcterms:modified>
</cp:coreProperties>
</file>