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73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2" r:id="rId14"/>
    <p:sldId id="269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  <p:sldId id="289" r:id="rId28"/>
    <p:sldId id="286" r:id="rId29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B28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63" d="100"/>
          <a:sy n="63" d="100"/>
        </p:scale>
        <p:origin x="6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2800" dirty="0"/>
              <a:t>Vuosien 2017-2018 aloitteista puretut rikosnimikkeet ja niiden lukumäärät</a:t>
            </a:r>
          </a:p>
        </c:rich>
      </c:tx>
      <c:layout>
        <c:manualLayout>
          <c:xMode val="edge"/>
          <c:yMode val="edge"/>
          <c:x val="0.14521315813394473"/>
          <c:y val="6.81426811162396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36929230085547E-2"/>
          <c:y val="0.46670508832351959"/>
          <c:w val="0.96472614153982894"/>
          <c:h val="0.4607695104584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Murha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E-4E68-BD36-09B9F5592FF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Tappo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E-4E68-BD36-09B9F5592FF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Tapon yritys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8E-4E68-BD36-09B9F5592FF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Törkeä kuolemantuottamus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8E-4E68-BD36-09B9F5592FF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Törkeä pahoinpitely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8E-4E68-BD36-09B9F5592FF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Seksuaalirikokset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</c:f>
              <c:strCache>
                <c:ptCount val="1"/>
                <c:pt idx="0">
                  <c:v>Lukumäärät rikosnimikkeittäin</c:v>
                </c:pt>
              </c:strCache>
            </c:strRef>
          </c:cat>
          <c:val>
            <c:numRef>
              <c:f>Taul1!$G$2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8E-4E68-BD36-09B9F5592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791832"/>
        <c:axId val="148868656"/>
      </c:barChart>
      <c:catAx>
        <c:axId val="148791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8868656"/>
        <c:crosses val="autoZero"/>
        <c:auto val="1"/>
        <c:lblAlgn val="ctr"/>
        <c:lblOffset val="100"/>
        <c:noMultiLvlLbl val="0"/>
      </c:catAx>
      <c:valAx>
        <c:axId val="148868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791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693940572259651"/>
          <c:y val="0.24924187716516347"/>
          <c:w val="0.6366689054751492"/>
          <c:h val="0.285605892274595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2800" dirty="0"/>
              <a:t>Rikostyyppien osuudet prosentteina vuosien 2017-2018 aloitteista purettuna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036196870982591"/>
          <c:y val="0.43110312136454826"/>
          <c:w val="0.39502332082149605"/>
          <c:h val="0.5085357693334201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Rikosten osuudet prosentteina vuosien 2017-2018 aloitteista purettuna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Henkirikokset (murha, tappo, kuolemantuottamukset)</c:v>
                </c:pt>
                <c:pt idx="1">
                  <c:v>Tapon yritys</c:v>
                </c:pt>
                <c:pt idx="2">
                  <c:v>Törkeä pahoinpitely</c:v>
                </c:pt>
                <c:pt idx="3">
                  <c:v>Seksuaalirikokset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34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E-4579-831C-F2369638F7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6F308-6A7A-4137-AE01-4CF708C2FA5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7CC4CAA6-A70F-4588-8BB6-7996204A2DEA}">
      <dgm:prSet phldrT="[Teksti]" custT="1"/>
      <dgm:spPr/>
      <dgm:t>
        <a:bodyPr/>
        <a:lstStyle/>
        <a:p>
          <a:pPr algn="l"/>
          <a:r>
            <a:rPr lang="fi-FI" sz="1800" b="1" dirty="0"/>
            <a:t>          Yhteiskunta</a:t>
          </a:r>
        </a:p>
        <a:p>
          <a:pPr algn="l"/>
          <a:r>
            <a:rPr lang="fi-FI" sz="1400" dirty="0"/>
            <a:t>              Kansalaiset</a:t>
          </a:r>
        </a:p>
        <a:p>
          <a:pPr algn="l"/>
          <a:r>
            <a:rPr lang="fi-FI" sz="1400" dirty="0"/>
            <a:t>              Viranomaiset</a:t>
          </a:r>
        </a:p>
        <a:p>
          <a:pPr algn="l"/>
          <a:r>
            <a:rPr lang="fi-FI" sz="1400" dirty="0"/>
            <a:t>              Päättäjät</a:t>
          </a:r>
        </a:p>
        <a:p>
          <a:pPr algn="l"/>
          <a:r>
            <a:rPr lang="fi-FI" sz="1400" dirty="0"/>
            <a:t>              Media</a:t>
          </a:r>
        </a:p>
      </dgm:t>
    </dgm:pt>
    <dgm:pt modelId="{0564A5D6-AACE-46B6-8B39-FD892B0579D4}" type="parTrans" cxnId="{6CEB329E-5212-4EFC-9F3D-30417075E6B1}">
      <dgm:prSet/>
      <dgm:spPr/>
      <dgm:t>
        <a:bodyPr/>
        <a:lstStyle/>
        <a:p>
          <a:endParaRPr lang="fi-FI"/>
        </a:p>
      </dgm:t>
    </dgm:pt>
    <dgm:pt modelId="{858E567E-D6C0-4D2C-9254-65D9E4962FD3}" type="sibTrans" cxnId="{6CEB329E-5212-4EFC-9F3D-30417075E6B1}">
      <dgm:prSet/>
      <dgm:spPr/>
      <dgm:t>
        <a:bodyPr/>
        <a:lstStyle/>
        <a:p>
          <a:endParaRPr lang="fi-FI"/>
        </a:p>
      </dgm:t>
    </dgm:pt>
    <dgm:pt modelId="{6444B458-AE15-46D9-9C58-F76443BF08DD}">
      <dgm:prSet phldrT="[Teksti]" custT="1"/>
      <dgm:spPr/>
      <dgm:t>
        <a:bodyPr/>
        <a:lstStyle/>
        <a:p>
          <a:pPr algn="l"/>
          <a:r>
            <a:rPr lang="fi-FI" sz="1800" b="1" dirty="0"/>
            <a:t>           Yhteisöt</a:t>
          </a:r>
        </a:p>
        <a:p>
          <a:pPr algn="l"/>
          <a:r>
            <a:rPr lang="fi-FI" sz="1400" b="0" dirty="0"/>
            <a:t>              Paikkakunta</a:t>
          </a:r>
        </a:p>
        <a:p>
          <a:pPr algn="l"/>
          <a:r>
            <a:rPr lang="fi-FI" sz="1400" b="0" dirty="0"/>
            <a:t>              Asukasyhteisö</a:t>
          </a:r>
        </a:p>
        <a:p>
          <a:pPr algn="l"/>
          <a:r>
            <a:rPr lang="fi-FI" sz="1400" b="0" dirty="0"/>
            <a:t>              Työ- ja opiskelu</a:t>
          </a:r>
        </a:p>
        <a:p>
          <a:pPr algn="l"/>
          <a:r>
            <a:rPr lang="fi-FI" sz="1400" b="0" dirty="0"/>
            <a:t>              Harrastus</a:t>
          </a:r>
        </a:p>
      </dgm:t>
    </dgm:pt>
    <dgm:pt modelId="{55117080-9C30-45AF-899B-70614ACE70E1}" type="parTrans" cxnId="{8DFD7CA0-8553-4E62-9341-8FA6FE4F981D}">
      <dgm:prSet/>
      <dgm:spPr/>
      <dgm:t>
        <a:bodyPr/>
        <a:lstStyle/>
        <a:p>
          <a:endParaRPr lang="fi-FI"/>
        </a:p>
      </dgm:t>
    </dgm:pt>
    <dgm:pt modelId="{176E0461-6F6D-4134-9AE4-0F9EBA19CD30}" type="sibTrans" cxnId="{8DFD7CA0-8553-4E62-9341-8FA6FE4F981D}">
      <dgm:prSet/>
      <dgm:spPr/>
      <dgm:t>
        <a:bodyPr/>
        <a:lstStyle/>
        <a:p>
          <a:endParaRPr lang="fi-FI"/>
        </a:p>
      </dgm:t>
    </dgm:pt>
    <dgm:pt modelId="{FCA58214-5450-458F-AD46-3021857ED1EA}">
      <dgm:prSet phldrT="[Teksti]" custT="1"/>
      <dgm:spPr/>
      <dgm:t>
        <a:bodyPr/>
        <a:lstStyle/>
        <a:p>
          <a:pPr algn="l"/>
          <a:r>
            <a:rPr lang="fi-FI" sz="1800" b="1" dirty="0"/>
            <a:t>      Lähipiiri</a:t>
          </a:r>
        </a:p>
        <a:p>
          <a:pPr algn="l"/>
          <a:r>
            <a:rPr lang="fi-FI" sz="1400" b="0" dirty="0"/>
            <a:t>       Perhe</a:t>
          </a:r>
        </a:p>
        <a:p>
          <a:pPr algn="l"/>
          <a:r>
            <a:rPr lang="fi-FI" sz="1400" b="0" dirty="0"/>
            <a:t>       Sukulaiset</a:t>
          </a:r>
        </a:p>
        <a:p>
          <a:pPr algn="l"/>
          <a:r>
            <a:rPr lang="fi-FI" sz="1400" b="0" dirty="0"/>
            <a:t>       Ystävät</a:t>
          </a:r>
        </a:p>
      </dgm:t>
    </dgm:pt>
    <dgm:pt modelId="{BF944389-4389-4054-8BEE-839167545366}" type="parTrans" cxnId="{AF7380CB-4F87-4606-988D-28A662664716}">
      <dgm:prSet/>
      <dgm:spPr/>
      <dgm:t>
        <a:bodyPr/>
        <a:lstStyle/>
        <a:p>
          <a:endParaRPr lang="fi-FI"/>
        </a:p>
      </dgm:t>
    </dgm:pt>
    <dgm:pt modelId="{A8E14643-8A5B-4C82-8E5B-43F5F37A1CAD}" type="sibTrans" cxnId="{AF7380CB-4F87-4606-988D-28A662664716}">
      <dgm:prSet/>
      <dgm:spPr/>
      <dgm:t>
        <a:bodyPr/>
        <a:lstStyle/>
        <a:p>
          <a:endParaRPr lang="fi-FI"/>
        </a:p>
      </dgm:t>
    </dgm:pt>
    <dgm:pt modelId="{B435DC88-1875-4E14-987C-5D6A113E851E}" type="pres">
      <dgm:prSet presAssocID="{AC76F308-6A7A-4137-AE01-4CF708C2FA5B}" presName="compositeShape" presStyleCnt="0">
        <dgm:presLayoutVars>
          <dgm:chMax val="7"/>
          <dgm:dir/>
          <dgm:resizeHandles val="exact"/>
        </dgm:presLayoutVars>
      </dgm:prSet>
      <dgm:spPr/>
    </dgm:pt>
    <dgm:pt modelId="{AEDC272A-5D1F-4955-9999-0FDC5E92E785}" type="pres">
      <dgm:prSet presAssocID="{7CC4CAA6-A70F-4588-8BB6-7996204A2DEA}" presName="circ1" presStyleLbl="vennNode1" presStyleIdx="0" presStyleCnt="3"/>
      <dgm:spPr/>
    </dgm:pt>
    <dgm:pt modelId="{9A57B10D-B4D0-4729-B628-7855D61A5219}" type="pres">
      <dgm:prSet presAssocID="{7CC4CAA6-A70F-4588-8BB6-7996204A2D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E1B1E0-41D9-422C-A992-3DB24BFFF855}" type="pres">
      <dgm:prSet presAssocID="{6444B458-AE15-46D9-9C58-F76443BF08DD}" presName="circ2" presStyleLbl="vennNode1" presStyleIdx="1" presStyleCnt="3"/>
      <dgm:spPr/>
    </dgm:pt>
    <dgm:pt modelId="{17754C2B-DE09-4761-9FE2-7BD0668C4AFF}" type="pres">
      <dgm:prSet presAssocID="{6444B458-AE15-46D9-9C58-F76443BF08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A0F865-FBE2-499E-9866-87D9E336BCE5}" type="pres">
      <dgm:prSet presAssocID="{FCA58214-5450-458F-AD46-3021857ED1EA}" presName="circ3" presStyleLbl="vennNode1" presStyleIdx="2" presStyleCnt="3"/>
      <dgm:spPr/>
    </dgm:pt>
    <dgm:pt modelId="{BAD76242-4F02-46CA-9A31-CBB59D5091F5}" type="pres">
      <dgm:prSet presAssocID="{FCA58214-5450-458F-AD46-3021857ED1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AACC2E-4FB4-4AED-BC8B-3F8332257CCF}" type="presOf" srcId="{6444B458-AE15-46D9-9C58-F76443BF08DD}" destId="{80E1B1E0-41D9-422C-A992-3DB24BFFF855}" srcOrd="0" destOrd="0" presId="urn:microsoft.com/office/officeart/2005/8/layout/venn1"/>
    <dgm:cxn modelId="{B70A2243-4792-4AE6-A7EA-DDC52768DC00}" type="presOf" srcId="{6444B458-AE15-46D9-9C58-F76443BF08DD}" destId="{17754C2B-DE09-4761-9FE2-7BD0668C4AFF}" srcOrd="1" destOrd="0" presId="urn:microsoft.com/office/officeart/2005/8/layout/venn1"/>
    <dgm:cxn modelId="{6CEB329E-5212-4EFC-9F3D-30417075E6B1}" srcId="{AC76F308-6A7A-4137-AE01-4CF708C2FA5B}" destId="{7CC4CAA6-A70F-4588-8BB6-7996204A2DEA}" srcOrd="0" destOrd="0" parTransId="{0564A5D6-AACE-46B6-8B39-FD892B0579D4}" sibTransId="{858E567E-D6C0-4D2C-9254-65D9E4962FD3}"/>
    <dgm:cxn modelId="{8DFD7CA0-8553-4E62-9341-8FA6FE4F981D}" srcId="{AC76F308-6A7A-4137-AE01-4CF708C2FA5B}" destId="{6444B458-AE15-46D9-9C58-F76443BF08DD}" srcOrd="1" destOrd="0" parTransId="{55117080-9C30-45AF-899B-70614ACE70E1}" sibTransId="{176E0461-6F6D-4134-9AE4-0F9EBA19CD30}"/>
    <dgm:cxn modelId="{7F41D2A3-0BAA-4948-BCE9-0772712FB812}" type="presOf" srcId="{7CC4CAA6-A70F-4588-8BB6-7996204A2DEA}" destId="{9A57B10D-B4D0-4729-B628-7855D61A5219}" srcOrd="1" destOrd="0" presId="urn:microsoft.com/office/officeart/2005/8/layout/venn1"/>
    <dgm:cxn modelId="{AF7380CB-4F87-4606-988D-28A662664716}" srcId="{AC76F308-6A7A-4137-AE01-4CF708C2FA5B}" destId="{FCA58214-5450-458F-AD46-3021857ED1EA}" srcOrd="2" destOrd="0" parTransId="{BF944389-4389-4054-8BEE-839167545366}" sibTransId="{A8E14643-8A5B-4C82-8E5B-43F5F37A1CAD}"/>
    <dgm:cxn modelId="{714EE6D3-28A7-47A2-BD0F-5127D572C108}" type="presOf" srcId="{FCA58214-5450-458F-AD46-3021857ED1EA}" destId="{BAD76242-4F02-46CA-9A31-CBB59D5091F5}" srcOrd="1" destOrd="0" presId="urn:microsoft.com/office/officeart/2005/8/layout/venn1"/>
    <dgm:cxn modelId="{680002F6-8A37-4254-B52E-B766839C57B3}" type="presOf" srcId="{AC76F308-6A7A-4137-AE01-4CF708C2FA5B}" destId="{B435DC88-1875-4E14-987C-5D6A113E851E}" srcOrd="0" destOrd="0" presId="urn:microsoft.com/office/officeart/2005/8/layout/venn1"/>
    <dgm:cxn modelId="{EC742AFA-12CD-44E8-A6FA-B9DD18685C88}" type="presOf" srcId="{FCA58214-5450-458F-AD46-3021857ED1EA}" destId="{32A0F865-FBE2-499E-9866-87D9E336BCE5}" srcOrd="0" destOrd="0" presId="urn:microsoft.com/office/officeart/2005/8/layout/venn1"/>
    <dgm:cxn modelId="{D7D341FE-2F50-4EF5-9D92-7058C8B1594F}" type="presOf" srcId="{7CC4CAA6-A70F-4588-8BB6-7996204A2DEA}" destId="{AEDC272A-5D1F-4955-9999-0FDC5E92E785}" srcOrd="0" destOrd="0" presId="urn:microsoft.com/office/officeart/2005/8/layout/venn1"/>
    <dgm:cxn modelId="{02071B2D-F18C-46BB-86B5-E782EA4D1483}" type="presParOf" srcId="{B435DC88-1875-4E14-987C-5D6A113E851E}" destId="{AEDC272A-5D1F-4955-9999-0FDC5E92E785}" srcOrd="0" destOrd="0" presId="urn:microsoft.com/office/officeart/2005/8/layout/venn1"/>
    <dgm:cxn modelId="{9B5F6D5A-1860-4AFF-9215-D0EF41A233C6}" type="presParOf" srcId="{B435DC88-1875-4E14-987C-5D6A113E851E}" destId="{9A57B10D-B4D0-4729-B628-7855D61A5219}" srcOrd="1" destOrd="0" presId="urn:microsoft.com/office/officeart/2005/8/layout/venn1"/>
    <dgm:cxn modelId="{E2A18CB4-082F-4B49-A356-23D14318C703}" type="presParOf" srcId="{B435DC88-1875-4E14-987C-5D6A113E851E}" destId="{80E1B1E0-41D9-422C-A992-3DB24BFFF855}" srcOrd="2" destOrd="0" presId="urn:microsoft.com/office/officeart/2005/8/layout/venn1"/>
    <dgm:cxn modelId="{D29B8DCB-C671-4121-BD1B-F18A7E115083}" type="presParOf" srcId="{B435DC88-1875-4E14-987C-5D6A113E851E}" destId="{17754C2B-DE09-4761-9FE2-7BD0668C4AFF}" srcOrd="3" destOrd="0" presId="urn:microsoft.com/office/officeart/2005/8/layout/venn1"/>
    <dgm:cxn modelId="{EF126686-560B-4188-9BDD-77E3006544FC}" type="presParOf" srcId="{B435DC88-1875-4E14-987C-5D6A113E851E}" destId="{32A0F865-FBE2-499E-9866-87D9E336BCE5}" srcOrd="4" destOrd="0" presId="urn:microsoft.com/office/officeart/2005/8/layout/venn1"/>
    <dgm:cxn modelId="{1D0058F7-913B-45E6-8BCA-10A9AB01FC8F}" type="presParOf" srcId="{B435DC88-1875-4E14-987C-5D6A113E851E}" destId="{BAD76242-4F02-46CA-9A31-CBB59D5091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C272A-5D1F-4955-9999-0FDC5E92E785}">
      <dsp:nvSpPr>
        <dsp:cNvPr id="0" name=""/>
        <dsp:cNvSpPr/>
      </dsp:nvSpPr>
      <dsp:spPr>
        <a:xfrm>
          <a:off x="2862439" y="137463"/>
          <a:ext cx="2844072" cy="2844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          Yhteiskunta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              Kansalaiset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              Viranomaiset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              Päättäjät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              Media</a:t>
          </a:r>
        </a:p>
      </dsp:txBody>
      <dsp:txXfrm>
        <a:off x="3241649" y="635176"/>
        <a:ext cx="2085652" cy="1279832"/>
      </dsp:txXfrm>
    </dsp:sp>
    <dsp:sp modelId="{80E1B1E0-41D9-422C-A992-3DB24BFFF855}">
      <dsp:nvSpPr>
        <dsp:cNvPr id="0" name=""/>
        <dsp:cNvSpPr/>
      </dsp:nvSpPr>
      <dsp:spPr>
        <a:xfrm>
          <a:off x="3888675" y="1915008"/>
          <a:ext cx="2844072" cy="2844072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           Yhteisöt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       Paikkakunta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       Asukasyhteisö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       Työ- ja opiskelu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       Harrastus</a:t>
          </a:r>
        </a:p>
      </dsp:txBody>
      <dsp:txXfrm>
        <a:off x="4758488" y="2649727"/>
        <a:ext cx="1706443" cy="1564239"/>
      </dsp:txXfrm>
    </dsp:sp>
    <dsp:sp modelId="{32A0F865-FBE2-499E-9866-87D9E336BCE5}">
      <dsp:nvSpPr>
        <dsp:cNvPr id="0" name=""/>
        <dsp:cNvSpPr/>
      </dsp:nvSpPr>
      <dsp:spPr>
        <a:xfrm>
          <a:off x="1836204" y="1915008"/>
          <a:ext cx="2844072" cy="2844072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      Lähipiiri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Perhe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Sukulaiset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/>
            <a:t>       Ystävät</a:t>
          </a:r>
        </a:p>
      </dsp:txBody>
      <dsp:txXfrm>
        <a:off x="2104020" y="2649727"/>
        <a:ext cx="1706443" cy="156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5F95-C283-4FAE-9CC0-154D85101B34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44DE2-3A6F-4987-9A85-0417331002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2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8F88-0AD7-4880-9D6F-F2533D436DED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DD40-1B16-489D-BE46-F8FD86CCD0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2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59515-4D58-4C28-9AC6-7B8150F1966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1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DB2DB-724F-4B4E-AB75-18DF3E85CBB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16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DB2DB-724F-4B4E-AB75-18DF3E85CBB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3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476677"/>
            <a:ext cx="8424936" cy="86409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5445226"/>
            <a:ext cx="3394720" cy="127625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75512" y="6356354"/>
            <a:ext cx="27609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WWW.KRITS.FI</a:t>
            </a:r>
          </a:p>
        </p:txBody>
      </p:sp>
    </p:spTree>
    <p:extLst>
      <p:ext uri="{BB962C8B-B14F-4D97-AF65-F5344CB8AC3E}">
        <p14:creationId xmlns:p14="http://schemas.microsoft.com/office/powerpoint/2010/main" val="174803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9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4832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WWW.KRITS.FI</a:t>
            </a:r>
          </a:p>
        </p:txBody>
      </p:sp>
    </p:spTree>
    <p:extLst>
      <p:ext uri="{BB962C8B-B14F-4D97-AF65-F5344CB8AC3E}">
        <p14:creationId xmlns:p14="http://schemas.microsoft.com/office/powerpoint/2010/main" val="14322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3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8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7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66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3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61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36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1372-AB4F-4550-94D4-7CC886DFF831}" type="datetimeFigureOut">
              <a:rPr lang="fi-FI" smtClean="0"/>
              <a:pPr/>
              <a:t>12.2.2019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562B-100D-47C5-92DD-368B5ADBB6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10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ja.konttila@krits.fi" TargetMode="External"/><Relationship Id="rId2" Type="http://schemas.openxmlformats.org/officeDocument/2006/relationships/hyperlink" Target="mailto:riikka.hiitela@krits.f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crq.211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941568" cy="1728192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r>
              <a:rPr lang="fi-FI" dirty="0"/>
              <a:t>  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4900" b="1" dirty="0"/>
              <a:t>Vakavien rikosten jälkikäsittely</a:t>
            </a:r>
            <a:br>
              <a:rPr lang="fi-FI" sz="4900" b="1" dirty="0"/>
            </a:br>
            <a:r>
              <a:rPr lang="fi-FI" sz="3100" b="1" dirty="0" err="1"/>
              <a:t>Restoratiivinen</a:t>
            </a:r>
            <a:r>
              <a:rPr lang="fi-FI" sz="3100" b="1" dirty="0"/>
              <a:t> dialogi vakavissa rikoksissa</a:t>
            </a: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r>
              <a:rPr lang="fi-FI" sz="2200" dirty="0"/>
              <a:t>Riikka Hiitelä, HTK         Arja Konttila, </a:t>
            </a:r>
            <a:r>
              <a:rPr lang="fi-FI" sz="2200" dirty="0" err="1"/>
              <a:t>PsT</a:t>
            </a:r>
            <a:br>
              <a:rPr lang="fi-FI" sz="2200" dirty="0"/>
            </a:br>
            <a:r>
              <a:rPr lang="fi-FI" sz="2200" dirty="0">
                <a:hlinkClick r:id="rId2"/>
              </a:rPr>
              <a:t>riikka.hiitela@krits.fi</a:t>
            </a:r>
            <a:r>
              <a:rPr lang="fi-FI" sz="2200" dirty="0"/>
              <a:t>     </a:t>
            </a:r>
            <a:r>
              <a:rPr lang="fi-FI" sz="2200" dirty="0">
                <a:hlinkClick r:id="rId3"/>
              </a:rPr>
              <a:t>arja.konttila@krits.fi</a:t>
            </a:r>
            <a:br>
              <a:rPr lang="fi-FI" sz="2200" dirty="0"/>
            </a:br>
            <a:r>
              <a:rPr lang="fi-FI" sz="2200" dirty="0"/>
              <a:t>p. 0504123081               p.0504408699</a:t>
            </a:r>
            <a:br>
              <a:rPr lang="fi-FI" sz="3600" dirty="0"/>
            </a:br>
            <a:br>
              <a:rPr lang="fi-FI" sz="3600" dirty="0"/>
            </a:br>
            <a:r>
              <a:rPr lang="fi-FI" sz="2000" dirty="0"/>
              <a:t>Valtakunnalliset sovittelijapäivät  6.-7.2.2019, Helsinki</a:t>
            </a:r>
            <a:br>
              <a:rPr lang="fi-FI" sz="3600" dirty="0"/>
            </a:br>
            <a:r>
              <a:rPr lang="fi-FI" sz="3600" dirty="0"/>
              <a:t>  </a:t>
            </a:r>
          </a:p>
        </p:txBody>
      </p:sp>
      <p:pic>
        <p:nvPicPr>
          <p:cNvPr id="5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0747"/>
            <a:ext cx="2908945" cy="171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4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/>
              <a:t>Jälkikäsittelyn</a:t>
            </a:r>
            <a:r>
              <a:rPr lang="fi-FI" sz="3600" dirty="0"/>
              <a:t> </a:t>
            </a:r>
            <a:r>
              <a:rPr lang="fi-FI" sz="4000" dirty="0"/>
              <a:t>ja (</a:t>
            </a:r>
            <a:r>
              <a:rPr lang="fi-FI" sz="4000" dirty="0" err="1"/>
              <a:t>rikos)sovittelun</a:t>
            </a:r>
            <a:r>
              <a:rPr lang="fi-FI" sz="4000" dirty="0"/>
              <a:t> erot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JÄLKIKÄSITTELY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Lainvoimaisen tuomion</a:t>
            </a:r>
          </a:p>
          <a:p>
            <a:pPr marL="114300" indent="0">
              <a:buNone/>
            </a:pPr>
            <a:r>
              <a:rPr lang="fi-FI" sz="2200" dirty="0"/>
              <a:t>    jälkeen – rikoksen ja kohtaamisen </a:t>
            </a:r>
          </a:p>
          <a:p>
            <a:pPr marL="114300" indent="0">
              <a:buNone/>
            </a:pPr>
            <a:r>
              <a:rPr lang="fi-FI" sz="2200" dirty="0"/>
              <a:t>    välillä kulunut aikaa keskimäärin </a:t>
            </a:r>
          </a:p>
          <a:p>
            <a:pPr marL="114300" indent="0">
              <a:buNone/>
            </a:pPr>
            <a:r>
              <a:rPr lang="fi-FI" sz="2200" dirty="0"/>
              <a:t>    4-6 vuotta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Käytetään vakavissa rikoksissa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Prosessin kesto keskimäärin 8kk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 err="1"/>
              <a:t>Fasilitaattorin</a:t>
            </a:r>
            <a:r>
              <a:rPr lang="fi-FI" sz="2200" dirty="0"/>
              <a:t> tehtävänä valmistella osapuolet keskinäiseen dialogiin – useat valmistelevat tapaamiset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 err="1"/>
              <a:t>Fasilitaattorit</a:t>
            </a:r>
            <a:r>
              <a:rPr lang="fi-FI" sz="2200" dirty="0"/>
              <a:t> erityiskoulutettuja ammattilaisia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Myös epäsuorat kohtaamiset mahdollisia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Humanistinen lähestymistapa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200" dirty="0"/>
              <a:t>Sopimuksia ei laadita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(RIKOS)SOVITTELU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40624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Pääsääntöisesti ennen oikeudenkäyntiä – ”mitä nopeammin tapahtuneen jälkeen sen parempi”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Käytetään enimmäkseen lievemmissä rikoksissa (vuonna 2017 99,6%)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Prosessin kesto keskimäärin 4-6vkoa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Sovittelijan tehtävänä auttaa osapuolia tyydyttävän ratkaisun löytämisessä (17§)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Perustuu </a:t>
            </a:r>
            <a:r>
              <a:rPr lang="fi-FI" dirty="0" err="1"/>
              <a:t>vapaaehtoissovittelijuuteen</a:t>
            </a:r>
            <a:r>
              <a:rPr lang="fi-FI" dirty="0"/>
              <a:t> (1§, 4§, 17§)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Edellyttää henkilökohtaista läsnäoloa (18§)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 err="1"/>
              <a:t>Fasilitatiivinen</a:t>
            </a:r>
            <a:r>
              <a:rPr lang="fi-FI" dirty="0"/>
              <a:t> lähestymistapa (17§)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Lopputuloksena usein sovittelusopimus (vuonna 2017 79%)</a:t>
            </a:r>
          </a:p>
        </p:txBody>
      </p:sp>
    </p:spTree>
    <p:extLst>
      <p:ext uri="{BB962C8B-B14F-4D97-AF65-F5344CB8AC3E}">
        <p14:creationId xmlns:p14="http://schemas.microsoft.com/office/powerpoint/2010/main" val="291629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fi-FI" dirty="0"/>
              <a:t>Jälkikäsittelyn prosessi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1. Aloitevaihe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 Kaksi koulutettua </a:t>
            </a:r>
            <a:r>
              <a:rPr lang="fi-FI" sz="2400" dirty="0" err="1"/>
              <a:t>fasilitaattoria</a:t>
            </a:r>
            <a:r>
              <a:rPr lang="fi-FI" sz="2400" dirty="0"/>
              <a:t> tapaa ensin aloitteentekijän</a:t>
            </a:r>
          </a:p>
          <a:p>
            <a:pPr marL="0" indent="0">
              <a:buNone/>
            </a:pPr>
            <a:r>
              <a:rPr lang="fi-FI" sz="2400" dirty="0"/>
              <a:t>      -&gt; alustava soveltuvuuden arviointi -&gt;yhteydenotto  toiseen</a:t>
            </a:r>
          </a:p>
          <a:p>
            <a:pPr marL="0" indent="0">
              <a:buNone/>
            </a:pPr>
            <a:r>
              <a:rPr lang="fi-FI" sz="2400" dirty="0"/>
              <a:t>      osapuoleen –&gt;  valmiuden ja soveltuvuuden arviointi </a:t>
            </a:r>
          </a:p>
          <a:p>
            <a:pPr marL="0" indent="0">
              <a:buNone/>
            </a:pPr>
            <a:r>
              <a:rPr lang="fi-FI" sz="2400" b="1" dirty="0"/>
              <a:t>2. Valmistelu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kartoitetaan tunteet ja tarpeet, hyödyt ja riskit</a:t>
            </a:r>
          </a:p>
          <a:p>
            <a:pPr marL="0" indent="0">
              <a:buNone/>
            </a:pPr>
            <a:r>
              <a:rPr lang="fi-FI" sz="2400" b="1" dirty="0"/>
              <a:t>3. Kohtaaminen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Turvallisen ja luottamuksellisen ilmapiirin luominen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Välittömien vaikutusten arviointihaastattelu</a:t>
            </a:r>
          </a:p>
          <a:p>
            <a:pPr marL="0" indent="0">
              <a:buNone/>
            </a:pPr>
            <a:r>
              <a:rPr lang="fi-FI" sz="2400" b="1" dirty="0"/>
              <a:t>4. Seuranta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Yhteydenotto 2 vk ja  2-3 kk kohtaamisen jälkeen 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72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Aloitevaihe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3800" b="1" dirty="0"/>
              <a:t>Soveltuvuuden arviointi</a:t>
            </a:r>
            <a:r>
              <a:rPr lang="fi-FI" sz="3800" dirty="0"/>
              <a:t>, tekijä: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Miksi toivoo kohtaamista?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Mitä haluaisi sanoa toiselle osapuolelle?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Keihin rikos vaikuttanut, ketä/keitä haluaa tavata?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Tunnustaako syyllisyytensä? 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Ottaako vastuun teosta? Millä tavalla?</a:t>
            </a:r>
          </a:p>
          <a:p>
            <a:pPr lvl="1">
              <a:lnSpc>
                <a:spcPct val="120000"/>
              </a:lnSpc>
            </a:pPr>
            <a:r>
              <a:rPr lang="fi-FI" sz="3800" dirty="0"/>
              <a:t>Vointi / kuntoutukset vankilassa?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i-FI" sz="3800" dirty="0"/>
              <a:t>Aloitteentekijän kanssa on tärkeää käydä läpi myös se mahdollisuus, että toinen osapuoli ei  koe tarvetta kohdata aloitteentekijää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    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51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Aloitevaihe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400" b="1" dirty="0"/>
              <a:t> Soveltuvuuden arviointi</a:t>
            </a:r>
            <a:r>
              <a:rPr lang="fi-FI" sz="2400" dirty="0"/>
              <a:t>, uhri/HRU-omainen:</a:t>
            </a:r>
          </a:p>
          <a:p>
            <a:pPr lvl="1"/>
            <a:r>
              <a:rPr lang="fi-FI" sz="2400" dirty="0"/>
              <a:t>Miksi toivoo toisen osapuolen kohtaamista?</a:t>
            </a:r>
          </a:p>
          <a:p>
            <a:pPr lvl="1"/>
            <a:r>
              <a:rPr lang="fi-FI" sz="2400" dirty="0"/>
              <a:t>Mitä haluaisi sanoa toiselle / kysyä toiselta osapuolelta?</a:t>
            </a:r>
          </a:p>
          <a:p>
            <a:pPr lvl="1"/>
            <a:r>
              <a:rPr lang="fi-FI" sz="2400" dirty="0"/>
              <a:t>Ketä/keitä kohtaamisessa toivoo olevan läsnä?</a:t>
            </a:r>
          </a:p>
          <a:p>
            <a:pPr lvl="1"/>
            <a:r>
              <a:rPr lang="fi-FI" sz="2400" dirty="0"/>
              <a:t>Onko saanut kriisiapua, onko ollut selviytymistä tukevien palveluiden piirissä? </a:t>
            </a:r>
          </a:p>
          <a:p>
            <a:pPr lvl="1"/>
            <a:r>
              <a:rPr lang="fi-FI" sz="2400" dirty="0"/>
              <a:t>Valmius toisen osapuolen kohtaamiseen, tarvittaessa traumaoireiden kysely lomakkeen avulla (Käypä hoito -suositus)</a:t>
            </a:r>
          </a:p>
          <a:p>
            <a:pPr lvl="1"/>
            <a:r>
              <a:rPr lang="fi-FI" sz="2400" dirty="0"/>
              <a:t>Tarvittaessa palveluohjaus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80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Valmisteluvaihe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Koko prosessin merkittävin vaihe!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Pohditaan myös milloin sopiva aika mahdolliseen kohtaamiseen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 err="1"/>
              <a:t>Fasilitaattorit</a:t>
            </a:r>
            <a:r>
              <a:rPr lang="fi-FI" sz="2400" dirty="0"/>
              <a:t> tapaavat työparina kaikkia osapuolia erikseen riittävän useasti (yleensä 2-4 kertaa)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Erillistapaamisessa selvitetään osapuolen suhtautumista</a:t>
            </a:r>
          </a:p>
          <a:p>
            <a:pPr lvl="1"/>
            <a:r>
              <a:rPr lang="fi-FI" sz="2400" dirty="0"/>
              <a:t>Rikokseen</a:t>
            </a:r>
          </a:p>
          <a:p>
            <a:pPr lvl="1"/>
            <a:r>
              <a:rPr lang="fi-FI" sz="2400" dirty="0"/>
              <a:t>Toiseen osapuoleen, ja</a:t>
            </a:r>
          </a:p>
          <a:p>
            <a:pPr lvl="1"/>
            <a:r>
              <a:rPr lang="fi-FI" sz="2400" dirty="0"/>
              <a:t>Kohtaamiseen (hyödyt, riskit; lomakkeilla kysely perustarpeista ja -tunteista)</a:t>
            </a:r>
          </a:p>
          <a:p>
            <a:pPr lvl="1"/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8429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Valmisteluvaihe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3100" dirty="0"/>
              <a:t>Kartoitetaan osapuolten välinen suhde, dialogin vaikutus osapuolten väliseen suhteeseen, osapuolen mahdollisia pelkoja, huolia, toiveita, odotuksia, läheisten suhtautumista tapaamiseen, tulevaisuudensuunnitelmia sekä osapuolten tarpeiden, tavoitteiden ja odotusten vastaavuus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3100" dirty="0"/>
              <a:t>Tukipalvelujen / tukihenkilön tarve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3100" dirty="0"/>
              <a:t>Valmisteluvaiheessa selvitetään myös osapuolten toiveet / rajoitukset kohtaamisen käytännön järjestämiselle (missä, milloin, miten)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564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4900" dirty="0"/>
              <a:t>Kohtaaminen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restoratiivinen</a:t>
            </a:r>
            <a:r>
              <a:rPr lang="fi-FI" dirty="0"/>
              <a:t> dialogi)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b="1" dirty="0"/>
              <a:t>Valmistautumishaastattelu osapuolille erikseen</a:t>
            </a:r>
          </a:p>
          <a:p>
            <a:pPr lvl="1"/>
            <a:r>
              <a:rPr lang="fi-FI" dirty="0"/>
              <a:t>ajatukset, odotukset ja tuntemukset juuri ennen toisen osapuolen kohtaamista</a:t>
            </a:r>
          </a:p>
          <a:p>
            <a:pPr lvl="1"/>
            <a:r>
              <a:rPr lang="fi-FI" dirty="0"/>
              <a:t>Selvitetään kumpi osapuoli menee huoneeseen ensin, istumapaikat, kumpi aloittaa keskustelun </a:t>
            </a:r>
            <a:r>
              <a:rPr lang="fi-FI" dirty="0" err="1"/>
              <a:t>jne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Fasilitaattorien</a:t>
            </a:r>
            <a:r>
              <a:rPr lang="fi-FI" dirty="0"/>
              <a:t> tehtävänä tukea osapuolten dialogia omalla aktiivisella läsnäolollaan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b="1" dirty="0"/>
              <a:t>Purkukeskustelu </a:t>
            </a:r>
          </a:p>
          <a:p>
            <a:pPr lvl="1"/>
            <a:r>
              <a:rPr lang="fi-FI" dirty="0"/>
              <a:t>Kartoitetaan  ajatuksia, odotusten täyttymistä, mahdollisia vaikutuksia ja tuntemuksia heti toisen osapuolen kohtaamisen jälkeen </a:t>
            </a:r>
          </a:p>
          <a:p>
            <a:pPr lvl="1"/>
            <a:r>
              <a:rPr lang="fi-FI" dirty="0"/>
              <a:t>Tarvittaessa palveluohjaus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28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Seuranta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Osapuolten kanssa keskustellaan lyhytaikaisista vaikutuksista </a:t>
            </a:r>
            <a:r>
              <a:rPr lang="fi-FI" sz="2400" b="1" dirty="0"/>
              <a:t>2 viikkoa </a:t>
            </a:r>
            <a:r>
              <a:rPr lang="fi-FI" sz="2400" dirty="0"/>
              <a:t>järjestetyn kohtaamisen jälkeen ja pitkäaikaisvaikutuksista </a:t>
            </a:r>
            <a:r>
              <a:rPr lang="fi-FI" sz="2400" b="1" dirty="0"/>
              <a:t>2-3 kuukautta </a:t>
            </a:r>
            <a:r>
              <a:rPr lang="fi-FI" sz="2400" dirty="0"/>
              <a:t>kohtaamisen jälkeen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Kysely perustunteiden mahdollisesta muuttumisesta ja perustarpeiden tyydyttymisestä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Keskustelussa osapuolet pohtivat mm. koko prosessia kokemuksena sekä siitä mahdollisesti aiheutuneita muutoksia itsessään ja elämässään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91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dirty="0" err="1"/>
              <a:t>Restoratiivisen</a:t>
            </a:r>
            <a:r>
              <a:rPr lang="fi-FI" dirty="0"/>
              <a:t> dialogin merkitys vakavissa rikoksissa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Tekijän ja uhrin/omaisen  välinen dialogi voi muuttaa kokemuksen rikoksesta tai suhteen tekijän ja uhrin välillä erilaiseksi niin että kokemus voi olla kaikille osapuolille parantava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Perustuu humanistiseen lähestymistapaan: osapuolilla luonnostaan kykyä vahvuuteen ja myötätuntoon &gt; toisten ihmisyyden ymmärtäminen rikoksesta huolimatta,  he itse  voivat aikaansaada voimaantumista  – ilman aitoa dialogia emotionaalisen ”haavan” paranemista voi tapahtua vain vähän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Ei </a:t>
            </a:r>
            <a:r>
              <a:rPr lang="fi-FI" dirty="0" err="1"/>
              <a:t>ennaltamääriteltyjä</a:t>
            </a:r>
            <a:r>
              <a:rPr lang="fi-FI" dirty="0"/>
              <a:t> tavoitteita  tai sisältöjä</a:t>
            </a:r>
          </a:p>
        </p:txBody>
      </p:sp>
    </p:spTree>
    <p:extLst>
      <p:ext uri="{BB962C8B-B14F-4D97-AF65-F5344CB8AC3E}">
        <p14:creationId xmlns:p14="http://schemas.microsoft.com/office/powerpoint/2010/main" val="293978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dirty="0" err="1"/>
              <a:t>Fasilitaattorin</a:t>
            </a:r>
            <a:r>
              <a:rPr lang="fi-FI" dirty="0"/>
              <a:t> rooli humanistisen lähestymistavan mukaan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3400" dirty="0" err="1"/>
              <a:t>Fasilitaattorit</a:t>
            </a:r>
            <a:r>
              <a:rPr lang="fi-FI" sz="3400" dirty="0"/>
              <a:t> luovat turvallisen tilan, eivät lähde johtamaan keskustelua vaan antavat osapuolille  vapauden käydä dialogia</a:t>
            </a:r>
          </a:p>
          <a:p>
            <a:pPr marL="0" indent="0">
              <a:buNone/>
            </a:pPr>
            <a:r>
              <a:rPr lang="fi-FI" sz="3400" dirty="0"/>
              <a:t>-    Erilliskeskustelut -&gt; osapuolten voimaantuminen</a:t>
            </a:r>
          </a:p>
          <a:p>
            <a:pPr marL="0" indent="0">
              <a:buNone/>
            </a:pPr>
            <a:r>
              <a:rPr lang="fi-FI" sz="3400" dirty="0"/>
              <a:t>-    </a:t>
            </a:r>
            <a:r>
              <a:rPr lang="fi-FI" sz="3400" dirty="0" err="1"/>
              <a:t>Fasilitaattoreita</a:t>
            </a:r>
            <a:r>
              <a:rPr lang="fi-FI" sz="3400" dirty="0"/>
              <a:t> tarvitaan,  läsnäolo ei ole passiivista! </a:t>
            </a:r>
          </a:p>
          <a:p>
            <a:pPr>
              <a:buFontTx/>
              <a:buChar char="-"/>
            </a:pPr>
            <a:r>
              <a:rPr lang="fi-FI" sz="3400" dirty="0"/>
              <a:t>Aktiivisesta kuuntelusta syväkuunteluun!</a:t>
            </a:r>
          </a:p>
          <a:p>
            <a:pPr marL="0" indent="0">
              <a:buNone/>
            </a:pPr>
            <a:r>
              <a:rPr lang="fi-FI" sz="3400" dirty="0"/>
              <a:t>     (</a:t>
            </a:r>
            <a:r>
              <a:rPr lang="fi-FI" sz="3400" dirty="0" err="1"/>
              <a:t>warm-hearted</a:t>
            </a:r>
            <a:r>
              <a:rPr lang="fi-FI" sz="3400" dirty="0"/>
              <a:t> </a:t>
            </a:r>
            <a:r>
              <a:rPr lang="fi-FI" sz="3400" dirty="0" err="1"/>
              <a:t>connection</a:t>
            </a:r>
            <a:r>
              <a:rPr lang="fi-FI" sz="3400" dirty="0"/>
              <a:t>)</a:t>
            </a:r>
          </a:p>
          <a:p>
            <a:pPr>
              <a:buFontTx/>
              <a:buChar char="-"/>
            </a:pPr>
            <a:r>
              <a:rPr lang="fi-FI" sz="3400" dirty="0"/>
              <a:t>Tarvitaan  vuolasta tarinan kerrontaa, jota ei tule keskeyttää; </a:t>
            </a:r>
          </a:p>
          <a:p>
            <a:pPr marL="0" indent="0">
              <a:buNone/>
            </a:pPr>
            <a:r>
              <a:rPr lang="fi-FI" sz="3400" dirty="0"/>
              <a:t>      hiljaisten hetkien kunnioittaminen!</a:t>
            </a:r>
          </a:p>
          <a:p>
            <a:pPr>
              <a:buFontTx/>
              <a:buChar char="-"/>
            </a:pPr>
            <a:r>
              <a:rPr lang="fi-FI" sz="3400" dirty="0"/>
              <a:t>Puhumisen ja kuuntelemisen lisäksi kuulluksi tuleminen!</a:t>
            </a:r>
          </a:p>
          <a:p>
            <a:pPr>
              <a:buFontTx/>
              <a:buChar char="-"/>
            </a:pPr>
            <a:endParaRPr lang="fi-FI" sz="3400" dirty="0"/>
          </a:p>
          <a:p>
            <a:pPr marL="0" indent="0">
              <a:buNone/>
            </a:pPr>
            <a:r>
              <a:rPr lang="fi-FI" sz="2600" dirty="0"/>
              <a:t>Dialogijohtoisessa prosessissa osapuolet kokevat sellaisia asioita joita eivät osanneet odottaa etukäteen, kuten esim. odottamaton empatian tunne siitä mitä toinen on kokenut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81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Restoratiivinen</a:t>
            </a:r>
            <a:r>
              <a:rPr lang="fi-FI" dirty="0"/>
              <a:t> oikeus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916016"/>
          </a:xfrm>
        </p:spPr>
        <p:txBody>
          <a:bodyPr/>
          <a:lstStyle/>
          <a:p>
            <a:pPr marL="114300" indent="0">
              <a:buNone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2436414" y="1268760"/>
            <a:ext cx="6624736" cy="52565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i-FI" b="1" dirty="0"/>
          </a:p>
          <a:p>
            <a:r>
              <a:rPr lang="fi-FI" b="1" dirty="0">
                <a:solidFill>
                  <a:schemeClr val="tx1"/>
                </a:solidFill>
              </a:rPr>
              <a:t>                                                </a:t>
            </a:r>
            <a:r>
              <a:rPr lang="fi-FI" sz="1600" b="1" dirty="0">
                <a:solidFill>
                  <a:schemeClr val="tx1"/>
                </a:solidFill>
              </a:rPr>
              <a:t>IDEOLOGIA</a:t>
            </a:r>
          </a:p>
          <a:p>
            <a:endParaRPr lang="fi-FI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    Perusarvot                              			            Perusperiaatteet</a:t>
            </a:r>
          </a:p>
          <a:p>
            <a:r>
              <a:rPr lang="fi-FI" sz="1400" b="1" dirty="0">
                <a:solidFill>
                  <a:schemeClr val="tx1"/>
                </a:solidFill>
              </a:rPr>
              <a:t>    </a:t>
            </a:r>
            <a:r>
              <a:rPr lang="fi-FI" sz="1400" dirty="0">
                <a:solidFill>
                  <a:schemeClr val="tx1"/>
                </a:solidFill>
              </a:rPr>
              <a:t>Kunnioitus</a:t>
            </a:r>
            <a:r>
              <a:rPr lang="fi-FI" sz="1400" b="1" dirty="0">
                <a:solidFill>
                  <a:schemeClr val="tx1"/>
                </a:solidFill>
              </a:rPr>
              <a:t>                          </a:t>
            </a:r>
            <a:r>
              <a:rPr lang="fi-FI" sz="1400" dirty="0">
                <a:solidFill>
                  <a:schemeClr val="tx1"/>
                </a:solidFill>
              </a:rPr>
              <a:t>		                                   Vapaaehtoisuus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Osallisuus                                                                                                         Luottamuksellisuus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Vastuullisuus                                                                                                   Puolueettomuus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Ihmissuhteet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Rehellisyys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Korjaaminen</a:t>
            </a:r>
          </a:p>
          <a:p>
            <a:r>
              <a:rPr lang="fi-FI" sz="1400" dirty="0">
                <a:solidFill>
                  <a:schemeClr val="tx1"/>
                </a:solidFill>
              </a:rPr>
              <a:t>						          	        						          	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707904" y="1970838"/>
            <a:ext cx="1692188" cy="31143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MENETELMÄT</a:t>
            </a:r>
          </a:p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Conferencing</a:t>
            </a: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Sovittelu</a:t>
            </a: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Circles</a:t>
            </a:r>
            <a:endParaRPr lang="fi-FI" sz="1600" b="1" dirty="0">
              <a:solidFill>
                <a:schemeClr val="tx1"/>
              </a:solidFill>
            </a:endParaRP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Muut sovellutukset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5400092" y="1970838"/>
            <a:ext cx="2088232" cy="31143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LÄHESTYMISTAVAT</a:t>
            </a:r>
          </a:p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Evaluatiivinen</a:t>
            </a:r>
            <a:endParaRPr lang="fi-FI" sz="1600" b="1" dirty="0">
              <a:solidFill>
                <a:schemeClr val="tx1"/>
              </a:solidFill>
            </a:endParaRP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Fasilitatiivinen</a:t>
            </a:r>
            <a:endParaRPr lang="fi-FI" sz="1600" b="1" dirty="0">
              <a:solidFill>
                <a:schemeClr val="tx1"/>
              </a:solidFill>
            </a:endParaRP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Transformatiivinen</a:t>
            </a:r>
            <a:r>
              <a:rPr lang="fi-FI" sz="1600" b="1" dirty="0">
                <a:solidFill>
                  <a:schemeClr val="tx1"/>
                </a:solidFill>
              </a:rPr>
              <a:t> / </a:t>
            </a:r>
            <a:r>
              <a:rPr lang="fi-FI" sz="1600" b="1" dirty="0">
                <a:solidFill>
                  <a:schemeClr val="bg1"/>
                </a:solidFill>
              </a:rPr>
              <a:t>Humanistinen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tx1"/>
                </a:solidFill>
              </a:rPr>
              <a:t>Narratiivinen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3707904" y="1412776"/>
            <a:ext cx="3660300" cy="1300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2436414" y="5085184"/>
            <a:ext cx="662473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YHTEISKUNTA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2447514" y="5733256"/>
            <a:ext cx="661363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400" i="1" dirty="0">
                <a:solidFill>
                  <a:schemeClr val="tx1"/>
                </a:solidFill>
              </a:rPr>
              <a:t>Yhteiskunnassa kulloinkin vallitsevat normit määrittävät käytettävissä olevat menetelmät sekä niiden </a:t>
            </a:r>
            <a:r>
              <a:rPr lang="fi-FI" sz="1400" i="1" dirty="0" err="1">
                <a:solidFill>
                  <a:schemeClr val="tx1"/>
                </a:solidFill>
              </a:rPr>
              <a:t>restoratiivisuuden</a:t>
            </a:r>
            <a:r>
              <a:rPr lang="fi-FI" sz="1400" i="1" dirty="0">
                <a:solidFill>
                  <a:schemeClr val="tx1"/>
                </a:solidFill>
              </a:rPr>
              <a:t> rajat.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7903322" y="4817769"/>
            <a:ext cx="1133174" cy="16463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©Riikka </a:t>
            </a:r>
            <a:r>
              <a:rPr lang="fi-FI" sz="1100" dirty="0" err="1">
                <a:solidFill>
                  <a:schemeClr val="tx1"/>
                </a:solidFill>
              </a:rPr>
              <a:t>Hiitelä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165960" y="1268760"/>
            <a:ext cx="2270454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ysClr val="windowText" lastClr="000000"/>
                </a:solidFill>
              </a:rPr>
              <a:t>MÄÄRITELMÄ:</a:t>
            </a:r>
          </a:p>
          <a:p>
            <a:r>
              <a:rPr lang="fi-FI" dirty="0" err="1">
                <a:solidFill>
                  <a:sysClr val="windowText" lastClr="000000"/>
                </a:solidFill>
              </a:rPr>
              <a:t>Restoratiivisten</a:t>
            </a:r>
            <a:endParaRPr lang="fi-FI" dirty="0">
              <a:solidFill>
                <a:sysClr val="windowText" lastClr="000000"/>
              </a:solidFill>
            </a:endParaRPr>
          </a:p>
          <a:p>
            <a:r>
              <a:rPr lang="fi-FI" dirty="0">
                <a:solidFill>
                  <a:sysClr val="windowText" lastClr="000000"/>
                </a:solidFill>
              </a:rPr>
              <a:t>periaatteiden ja –arvojen tuomista rikosasioiden käsittelyyn yhteiskunnassa kulloinkin vallitsevien normien sallimilla </a:t>
            </a:r>
            <a:r>
              <a:rPr lang="fi-FI" dirty="0" err="1">
                <a:solidFill>
                  <a:sysClr val="windowText" lastClr="000000"/>
                </a:solidFill>
              </a:rPr>
              <a:t>restoratiivisilla</a:t>
            </a:r>
            <a:r>
              <a:rPr lang="fi-FI" dirty="0">
                <a:solidFill>
                  <a:sysClr val="windowText" lastClr="000000"/>
                </a:solidFill>
              </a:rPr>
              <a:t> menetelmillä.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165960" y="4293096"/>
            <a:ext cx="228155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66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Humanistinen lähestymistapa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 </a:t>
            </a:r>
            <a:r>
              <a:rPr lang="fi-FI" sz="3600" dirty="0"/>
              <a:t>Korostetaan erityisesti </a:t>
            </a:r>
          </a:p>
          <a:p>
            <a:pPr marL="0" indent="0">
              <a:buNone/>
            </a:pPr>
            <a:r>
              <a:rPr lang="fi-FI" sz="3600" dirty="0"/>
              <a:t>-     Valmistelevien tapaamisten merkitystä</a:t>
            </a:r>
          </a:p>
          <a:p>
            <a:pPr>
              <a:buFontTx/>
              <a:buChar char="-"/>
            </a:pPr>
            <a:r>
              <a:rPr lang="fi-FI" sz="3600" dirty="0"/>
              <a:t>  </a:t>
            </a:r>
            <a:r>
              <a:rPr lang="fi-FI" sz="3600" dirty="0" err="1"/>
              <a:t>Fasilitaattorin</a:t>
            </a:r>
            <a:r>
              <a:rPr lang="fi-FI" sz="3600" dirty="0"/>
              <a:t> läsnäolon merkitystä - </a:t>
            </a:r>
          </a:p>
          <a:p>
            <a:pPr marL="0" indent="0">
              <a:buNone/>
            </a:pPr>
            <a:r>
              <a:rPr lang="fi-FI" sz="3600" dirty="0"/>
              <a:t>       tärkeämpi kuin interventio</a:t>
            </a:r>
          </a:p>
          <a:p>
            <a:pPr marL="0" indent="0">
              <a:buNone/>
            </a:pPr>
            <a:r>
              <a:rPr lang="fi-FI" sz="3600" dirty="0"/>
              <a:t>-     Osapuolten välistä keskustelua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Humanistinen elementti prosessin kaikissa vaiheissa (syvyystason keskustelu: </a:t>
            </a:r>
            <a:r>
              <a:rPr lang="fi-FI" dirty="0" err="1"/>
              <a:t>nonverbaalisella</a:t>
            </a:r>
            <a:r>
              <a:rPr lang="fi-FI" dirty="0"/>
              <a:t> ja  tunnepuolen viestinnällä suuri painoarvo)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84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Restoratiiviset</a:t>
            </a:r>
            <a:r>
              <a:rPr lang="fi-FI" dirty="0"/>
              <a:t> kysymykset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Jälkikäsittely </a:t>
            </a:r>
            <a:r>
              <a:rPr lang="fi-FI" sz="1900" b="0" dirty="0"/>
              <a:t>(</a:t>
            </a:r>
            <a:r>
              <a:rPr lang="fi-FI" sz="1900" b="0" dirty="0" err="1"/>
              <a:t>restoratiivinen</a:t>
            </a:r>
            <a:r>
              <a:rPr lang="fi-FI" sz="1900" b="0" dirty="0"/>
              <a:t> dialogi)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fi-FI" i="1" dirty="0"/>
              <a:t>Keihin rikos on vaikuttanut? - - </a:t>
            </a:r>
            <a:r>
              <a:rPr lang="fi-FI" dirty="0"/>
              <a:t>miten?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Mitä kukin tarvitsee?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Keitä tarvitaan, jotta nämä tarpeet voidaan kohdata ja täyttää?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Mitä voimme tehdä tilanteen parantamiseksi? </a:t>
            </a:r>
          </a:p>
          <a:p>
            <a:pPr marL="0" indent="0">
              <a:buNone/>
            </a:pPr>
            <a:r>
              <a:rPr lang="fi-FI" i="1" dirty="0"/>
              <a:t>       - </a:t>
            </a:r>
            <a:r>
              <a:rPr lang="fi-FI" dirty="0"/>
              <a:t>mikä on paras tapa kohdata</a:t>
            </a:r>
          </a:p>
          <a:p>
            <a:pPr marL="0" indent="0">
              <a:buNone/>
            </a:pPr>
            <a:r>
              <a:rPr lang="fi-FI" dirty="0"/>
              <a:t>       tarpeet ja vähentää rikoksesta</a:t>
            </a:r>
          </a:p>
          <a:p>
            <a:pPr marL="0" indent="0">
              <a:buNone/>
            </a:pPr>
            <a:r>
              <a:rPr lang="fi-FI" dirty="0"/>
              <a:t>       aiheutuneita haittoja?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(</a:t>
            </a:r>
            <a:r>
              <a:rPr lang="fi-FI" dirty="0" err="1"/>
              <a:t>Rikos)sovittelu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i-FI" i="1" dirty="0"/>
              <a:t>Mitä on tapahtunut?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Mitä ajattelit, mitä tunsit?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Keihin kaikkiin rikos on vaikuttanut?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Mitä tarvitset, jotta tilanne saadaan ratkaistua?</a:t>
            </a:r>
          </a:p>
          <a:p>
            <a:pPr marL="457200" indent="-457200">
              <a:buFont typeface="+mj-lt"/>
              <a:buAutoNum type="arabicParenR"/>
            </a:pPr>
            <a:r>
              <a:rPr lang="fi-FI" i="1" dirty="0"/>
              <a:t>Mitä tähän sopimukseen kirjoitetaan?</a:t>
            </a:r>
          </a:p>
        </p:txBody>
      </p:sp>
    </p:spTree>
    <p:extLst>
      <p:ext uri="{BB962C8B-B14F-4D97-AF65-F5344CB8AC3E}">
        <p14:creationId xmlns:p14="http://schemas.microsoft.com/office/powerpoint/2010/main" val="173742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Elinkautisvangin kokemuksia kohtaamiseen  liittyen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Painajainen jatkui monta vuotta vielä vankilassakin, kun on riistänyt ystävältä hengen se kalvaa mieltä, katuu ja vihaa itseään sen vuoksi; samaan aikaan pohjaton suru läheisen ihmisen menetyksestä….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Kohtaamisen jälkeen: ”…Hyvin oikeudenmukainen, ymmärrystä lisäävä kokemus, opettavainen.”</a:t>
            </a:r>
          </a:p>
          <a:p>
            <a:pPr marL="0" indent="0">
              <a:buNone/>
            </a:pPr>
            <a:r>
              <a:rPr lang="fi-FI" dirty="0"/>
              <a:t>    ”Fiilis oli hyvä, kun tunsi, että on tehnyt töitä asioiden</a:t>
            </a:r>
          </a:p>
          <a:p>
            <a:pPr marL="0" indent="0">
              <a:buNone/>
            </a:pPr>
            <a:r>
              <a:rPr lang="fi-FI" dirty="0"/>
              <a:t>     eteen…Tämä on loppuelämän duuni. Niin paha, julma,</a:t>
            </a:r>
          </a:p>
          <a:p>
            <a:pPr marL="0" indent="0">
              <a:buNone/>
            </a:pPr>
            <a:r>
              <a:rPr lang="fi-FI" dirty="0"/>
              <a:t>      raaka ja hirveä asia, mutta sen kanssa on vain </a:t>
            </a:r>
          </a:p>
          <a:p>
            <a:pPr marL="0" indent="0">
              <a:buNone/>
            </a:pPr>
            <a:r>
              <a:rPr lang="fi-FI" dirty="0"/>
              <a:t>      elettävä.” Inhimillisiä uutisia 18.8.2016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92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Jälkikäsittelyjen pitkäaikaisvaikutuksista</a:t>
            </a:r>
            <a:br>
              <a:rPr lang="fi-FI" sz="3600" dirty="0"/>
            </a:br>
            <a:r>
              <a:rPr lang="fi-FI" sz="3600" dirty="0"/>
              <a:t>omaisilla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442362"/>
            <a:ext cx="6614492" cy="406845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3800" dirty="0"/>
              <a:t>Tapaamisen positiiviset vaikutukset ovat korostuneet ja ajatukset selkiintyneet;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3800" dirty="0"/>
              <a:t>Kohtaaminen oli vapauttanut koston ja vihan tunteista, lievittänyt häpeää ja syyllisyyttä;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3800" dirty="0"/>
              <a:t>Ei tarvinnut enää hermoilla tekijän kohtaamista tämän vapautumisen jälkeen,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3800" dirty="0"/>
              <a:t>Ei enää terapian tarvetta;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3800" dirty="0"/>
              <a:t>Vihan tilalle on tullut välinpitämättömyys. ”En pysty antamaan hänelle anteeksi, mutta minusta tuntuu, että hänestä on tullut minulle yhdentekevä. Voin nyt paremmin kuin ennen.” </a:t>
            </a:r>
          </a:p>
          <a:p>
            <a:pPr marL="0" indent="0">
              <a:buNone/>
            </a:pPr>
            <a:r>
              <a:rPr lang="fi-FI" dirty="0"/>
              <a:t>      (HS </a:t>
            </a:r>
            <a:r>
              <a:rPr lang="fi-FI" sz="2900" dirty="0"/>
              <a:t>31.10.2018)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1937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dirty="0"/>
              <a:t>Lähteitä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376" y="12747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Lewis, T., &amp; </a:t>
            </a:r>
            <a:r>
              <a:rPr lang="en-US" dirty="0" err="1"/>
              <a:t>Umbreit</a:t>
            </a:r>
            <a:r>
              <a:rPr lang="en-US" dirty="0"/>
              <a:t>, M. S. (2015). A Humanistic </a:t>
            </a:r>
          </a:p>
          <a:p>
            <a:pPr marL="0" indent="0">
              <a:buNone/>
            </a:pPr>
            <a:r>
              <a:rPr lang="en-US" dirty="0"/>
              <a:t>          Approach to Mediation and Dialogue: An </a:t>
            </a:r>
          </a:p>
          <a:p>
            <a:pPr marL="0" indent="0">
              <a:buNone/>
            </a:pPr>
            <a:r>
              <a:rPr lang="en-US" dirty="0"/>
              <a:t>          Evolving Transformative Practice. </a:t>
            </a:r>
            <a:r>
              <a:rPr lang="en-US" i="1" dirty="0"/>
              <a:t>Conflict </a:t>
            </a:r>
          </a:p>
          <a:p>
            <a:pPr marL="0" indent="0">
              <a:buNone/>
            </a:pPr>
            <a:r>
              <a:rPr lang="en-US" i="1" dirty="0"/>
              <a:t>          Resolution Quarterly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(1), 3-17.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https://doi.org/10.1002/crq.21130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Umbreit</a:t>
            </a:r>
            <a:r>
              <a:rPr lang="en-US" dirty="0"/>
              <a:t>, M.S. &amp; </a:t>
            </a:r>
            <a:r>
              <a:rPr lang="en-US" dirty="0" err="1"/>
              <a:t>Armour</a:t>
            </a:r>
            <a:r>
              <a:rPr lang="en-US" dirty="0"/>
              <a:t>, M.P.(2011) Restorative Justice</a:t>
            </a:r>
          </a:p>
          <a:p>
            <a:pPr marL="0" indent="0">
              <a:buNone/>
            </a:pPr>
            <a:r>
              <a:rPr lang="en-US" dirty="0"/>
              <a:t>          Dialogue: An essential guide for research and </a:t>
            </a:r>
          </a:p>
          <a:p>
            <a:pPr marL="0" indent="0">
              <a:buNone/>
            </a:pPr>
            <a:r>
              <a:rPr lang="en-US" dirty="0"/>
              <a:t>          practice. New York: Springer Publishing Company.</a:t>
            </a:r>
          </a:p>
          <a:p>
            <a:pPr marL="0" indent="0">
              <a:buNone/>
            </a:pPr>
            <a:r>
              <a:rPr lang="en-US" dirty="0"/>
              <a:t>Edgar, K. &amp;  Newell, T. (2006)  Restorative Justice in </a:t>
            </a:r>
          </a:p>
          <a:p>
            <a:pPr marL="0" indent="0">
              <a:buNone/>
            </a:pPr>
            <a:r>
              <a:rPr lang="en-US"/>
              <a:t>          Prisons</a:t>
            </a:r>
            <a:r>
              <a:rPr lang="en-US" dirty="0"/>
              <a:t>; A guide to making it happen.</a:t>
            </a:r>
            <a:endParaRPr lang="fi-FI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83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Kriminaalipoliittinen näkökulma</a:t>
            </a:r>
            <a:br>
              <a:rPr lang="fi-FI" dirty="0"/>
            </a:br>
            <a:r>
              <a:rPr lang="fi-FI" sz="2000" dirty="0"/>
              <a:t>(OM kriminaalipoliittiset tavoitteet 7.2.2019)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>
              <a:buFont typeface="Wingdings" panose="05000000000000000000" pitchFamily="2" charset="2"/>
              <a:buChar char="ü"/>
            </a:pPr>
            <a:r>
              <a:rPr lang="fi-FI" sz="2000" b="1" dirty="0"/>
              <a:t>Rikoksesta aiheutuneiden haittojen vähentäminen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fi-FI" sz="2000" b="1" dirty="0"/>
          </a:p>
          <a:p>
            <a:pPr marL="457200">
              <a:buFont typeface="Wingdings" panose="05000000000000000000" pitchFamily="2" charset="2"/>
              <a:buChar char="ü"/>
            </a:pPr>
            <a:r>
              <a:rPr lang="fi-FI" sz="1900" b="1" dirty="0"/>
              <a:t>Uhrien auttaminen ja tukeminen (uhrilähtöisyys)</a:t>
            </a:r>
          </a:p>
          <a:p>
            <a:pPr marL="114300" indent="0">
              <a:buNone/>
            </a:pPr>
            <a:r>
              <a:rPr lang="fi-FI" sz="1900" b="1" dirty="0"/>
              <a:t>	</a:t>
            </a:r>
            <a:r>
              <a:rPr lang="fi-FI" sz="1900" dirty="0"/>
              <a:t>1) Fyysisten, psyykkisten ja sosiaalisten haittojen vähentäminen</a:t>
            </a:r>
          </a:p>
          <a:p>
            <a:pPr marL="114300" indent="0">
              <a:buNone/>
            </a:pPr>
            <a:r>
              <a:rPr lang="fi-FI" sz="1900" dirty="0"/>
              <a:t>	2) Rinnalla kulkeminen ja palveluohjaus</a:t>
            </a:r>
          </a:p>
          <a:p>
            <a:pPr marL="114300" indent="0">
              <a:buNone/>
            </a:pPr>
            <a:endParaRPr lang="fi-FI" sz="1900" b="1" dirty="0"/>
          </a:p>
          <a:p>
            <a:pPr marL="457200">
              <a:buFont typeface="Wingdings" panose="05000000000000000000" pitchFamily="2" charset="2"/>
              <a:buChar char="ü"/>
            </a:pPr>
            <a:r>
              <a:rPr lang="fi-FI" sz="1900" b="1" dirty="0"/>
              <a:t>Rikosten ennaltaehkäisy ja rikoksentekijän vastuuseen saattaminen</a:t>
            </a:r>
          </a:p>
          <a:p>
            <a:pPr marL="114300" indent="0">
              <a:buNone/>
            </a:pPr>
            <a:r>
              <a:rPr lang="fi-FI" dirty="0"/>
              <a:t>	</a:t>
            </a:r>
            <a:r>
              <a:rPr lang="fi-FI" sz="1900" dirty="0"/>
              <a:t>Rikosoikeusjärjestelmän oletetaan toimivan kahdella tavalla:</a:t>
            </a:r>
          </a:p>
          <a:p>
            <a:pPr marL="114300" indent="0">
              <a:buNone/>
            </a:pPr>
            <a:r>
              <a:rPr lang="fi-FI" dirty="0"/>
              <a:t>	</a:t>
            </a:r>
            <a:r>
              <a:rPr lang="fi-FI" sz="1900" dirty="0"/>
              <a:t>1) </a:t>
            </a:r>
            <a:r>
              <a:rPr lang="fi-FI" sz="1900" dirty="0" err="1"/>
              <a:t>yleisestävyys</a:t>
            </a:r>
            <a:r>
              <a:rPr lang="fi-FI" sz="1900" dirty="0"/>
              <a:t>  </a:t>
            </a:r>
            <a:r>
              <a:rPr lang="fi-FI" sz="1600" dirty="0"/>
              <a:t>(pelotus, moraalia luova, ylläpitävä ja vahvistava vaikutus, tapaa</a:t>
            </a:r>
          </a:p>
          <a:p>
            <a:pPr marL="114300" indent="0">
              <a:buNone/>
            </a:pPr>
            <a:r>
              <a:rPr lang="fi-FI" sz="1600" dirty="0"/>
              <a:t>                       luova vaikutus) </a:t>
            </a:r>
            <a:endParaRPr lang="fi-FI" sz="1900" dirty="0"/>
          </a:p>
          <a:p>
            <a:pPr marL="114300" indent="0">
              <a:buNone/>
            </a:pPr>
            <a:r>
              <a:rPr lang="fi-FI" sz="1900" dirty="0"/>
              <a:t>	2) </a:t>
            </a:r>
            <a:r>
              <a:rPr lang="fi-FI" sz="1900" b="1" i="1" dirty="0" err="1"/>
              <a:t>erityisestävyys</a:t>
            </a:r>
            <a:r>
              <a:rPr lang="fi-FI" sz="1900" b="1" i="1" dirty="0"/>
              <a:t> </a:t>
            </a:r>
            <a:r>
              <a:rPr lang="fi-FI" sz="1600" dirty="0"/>
              <a:t>(varoitus, sopeuttaminen, eristäminen; </a:t>
            </a:r>
            <a:r>
              <a:rPr lang="fi-FI" sz="1600" i="1" dirty="0" err="1"/>
              <a:t>restoratiiviset</a:t>
            </a:r>
            <a:endParaRPr lang="fi-FI" sz="1600" i="1" dirty="0"/>
          </a:p>
          <a:p>
            <a:pPr marL="114300" indent="0">
              <a:buNone/>
            </a:pPr>
            <a:r>
              <a:rPr lang="fi-FI" sz="1600" i="1" dirty="0"/>
              <a:t>                       menetelmät tukevat tekijän integroitumista takaisin yhteiskuntaan</a:t>
            </a:r>
            <a:r>
              <a:rPr lang="fi-FI" sz="1600" dirty="0"/>
              <a:t>)</a:t>
            </a:r>
            <a:endParaRPr lang="fi-FI" dirty="0"/>
          </a:p>
          <a:p>
            <a:pPr marL="114300" indent="0">
              <a:buNone/>
            </a:pPr>
            <a:endParaRPr lang="fi-FI" sz="2400" dirty="0"/>
          </a:p>
        </p:txBody>
      </p:sp>
      <p:sp>
        <p:nvSpPr>
          <p:cNvPr id="4" name="Ellipsi 3"/>
          <p:cNvSpPr/>
          <p:nvPr/>
        </p:nvSpPr>
        <p:spPr>
          <a:xfrm>
            <a:off x="6588224" y="1412776"/>
            <a:ext cx="2160240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i="1" dirty="0">
                <a:solidFill>
                  <a:schemeClr val="tx1"/>
                </a:solidFill>
              </a:rPr>
              <a:t>Mikä on sinun näkökulmasi?</a:t>
            </a:r>
          </a:p>
        </p:txBody>
      </p:sp>
    </p:spTree>
    <p:extLst>
      <p:ext uri="{BB962C8B-B14F-4D97-AF65-F5344CB8AC3E}">
        <p14:creationId xmlns:p14="http://schemas.microsoft.com/office/powerpoint/2010/main" val="38177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7"/>
          </a:xfrm>
        </p:spPr>
        <p:txBody>
          <a:bodyPr/>
          <a:lstStyle/>
          <a:p>
            <a:pPr algn="ctr"/>
            <a:r>
              <a:rPr lang="fi-FI" dirty="0"/>
              <a:t>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fi-FI" sz="2800" i="1" dirty="0"/>
          </a:p>
          <a:p>
            <a:pPr marL="114300" indent="0" algn="ctr">
              <a:buNone/>
            </a:pPr>
            <a:r>
              <a:rPr lang="fi-FI" sz="2800" i="1" dirty="0"/>
              <a:t>”</a:t>
            </a:r>
            <a:r>
              <a:rPr lang="fi-FI" sz="2800" b="1" i="1" dirty="0"/>
              <a:t>Vakavan rikoksen</a:t>
            </a:r>
            <a:r>
              <a:rPr lang="fi-FI" sz="2800" i="1" dirty="0"/>
              <a:t> vaikutuspiirissä olevien välillä järjestettävä </a:t>
            </a:r>
            <a:r>
              <a:rPr lang="fi-FI" sz="2800" i="1" dirty="0" err="1"/>
              <a:t>restoratiivinen</a:t>
            </a:r>
            <a:r>
              <a:rPr lang="fi-FI" sz="2800" i="1" dirty="0"/>
              <a:t>, </a:t>
            </a:r>
            <a:r>
              <a:rPr lang="fi-FI" sz="2800" i="1" dirty="0" err="1"/>
              <a:t>fasilitoitu</a:t>
            </a:r>
            <a:r>
              <a:rPr lang="fi-FI" sz="2800" i="1" dirty="0"/>
              <a:t> </a:t>
            </a:r>
            <a:r>
              <a:rPr lang="fi-FI" sz="2800" b="1" i="1" dirty="0"/>
              <a:t>vuoropuhelu</a:t>
            </a:r>
            <a:r>
              <a:rPr lang="fi-FI" sz="2800" i="1" dirty="0"/>
              <a:t>, jossa heille tarjotaan mahdollisuus </a:t>
            </a:r>
            <a:r>
              <a:rPr lang="fi-FI" sz="2800" b="1" i="1" dirty="0"/>
              <a:t>oikeusprosessin jälkeen</a:t>
            </a:r>
            <a:r>
              <a:rPr lang="fi-FI" sz="2800" i="1" dirty="0"/>
              <a:t> keskustella keskenään rikoksen aiheuttamista </a:t>
            </a:r>
            <a:r>
              <a:rPr lang="fi-FI" sz="2800" b="1" i="1" dirty="0"/>
              <a:t>haitoista</a:t>
            </a:r>
            <a:r>
              <a:rPr lang="fi-FI" sz="2800" i="1" dirty="0"/>
              <a:t> inhimillisten </a:t>
            </a:r>
            <a:r>
              <a:rPr lang="fi-FI" sz="2800" b="1" i="1" dirty="0"/>
              <a:t>kärsimysten vähentämiseksi</a:t>
            </a:r>
            <a:r>
              <a:rPr lang="fi-FI" sz="2800" i="1" dirty="0"/>
              <a:t>.”</a:t>
            </a:r>
          </a:p>
          <a:p>
            <a:pPr marL="114300" indent="0" algn="ctr">
              <a:buNone/>
            </a:pPr>
            <a:endParaRPr lang="fi-FI" sz="2800" i="1" dirty="0"/>
          </a:p>
          <a:p>
            <a:pPr marL="114300" indent="0">
              <a:buNone/>
            </a:pPr>
            <a:r>
              <a:rPr lang="fi-FI" sz="2000" i="1" dirty="0"/>
              <a:t>Avainsanat: vakava rikos, vuoropuhelu, jälkikäsittely, rikoshaitta, kärsimysten vähentäminen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15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340948805"/>
              </p:ext>
            </p:extLst>
          </p:nvPr>
        </p:nvGraphicFramePr>
        <p:xfrm>
          <a:off x="323528" y="-171400"/>
          <a:ext cx="79208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2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3337662517"/>
              </p:ext>
            </p:extLst>
          </p:nvPr>
        </p:nvGraphicFramePr>
        <p:xfrm>
          <a:off x="251520" y="332656"/>
          <a:ext cx="806489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26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Vakavan rikoksen vaikutuspiiri</a:t>
            </a:r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4023792072"/>
              </p:ext>
            </p:extLst>
          </p:nvPr>
        </p:nvGraphicFramePr>
        <p:xfrm>
          <a:off x="251520" y="119675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yöristetty suorakulmio 3"/>
          <p:cNvSpPr/>
          <p:nvPr/>
        </p:nvSpPr>
        <p:spPr>
          <a:xfrm>
            <a:off x="4355976" y="3789040"/>
            <a:ext cx="360040" cy="343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6444208" y="5805264"/>
            <a:ext cx="1656184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©Riikka Hiitelä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611560" y="1628800"/>
            <a:ext cx="223224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R = Rikos</a:t>
            </a:r>
          </a:p>
        </p:txBody>
      </p:sp>
    </p:spTree>
    <p:extLst>
      <p:ext uri="{BB962C8B-B14F-4D97-AF65-F5344CB8AC3E}">
        <p14:creationId xmlns:p14="http://schemas.microsoft.com/office/powerpoint/2010/main" val="19383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Yksilön näkökulma </a:t>
            </a:r>
            <a:br>
              <a:rPr lang="fi-FI" dirty="0"/>
            </a:br>
            <a:r>
              <a:rPr lang="fi-FI" sz="2800" b="1" u="sng" dirty="0"/>
              <a:t>tarpeet</a:t>
            </a:r>
            <a:r>
              <a:rPr lang="fi-FI" sz="2800" dirty="0"/>
              <a:t> suhteessa toisen kohtaamiseen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UHRI / OMAINEN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i-FI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2000" b="1" dirty="0"/>
              <a:t>Toisen hyvinvoinnin edistäminen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Ymmärrys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Merkityksellisyys*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Todellisuuksien kohtaaminen*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Toivo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Lohtu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Tasapaino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Kasvu, oppiminen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Aikaansaaminen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RIKOKSENTEKIJÄ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1" y="1772816"/>
            <a:ext cx="4041775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i-FI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2000" b="1" dirty="0"/>
              <a:t>Toisen hyvinvoinnin edistäminen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Ymmärretyksi tuleminen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Kuulluksi tuleminen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Toisen kuuleminen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Aitous*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Rehellisyys*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Läsnäolo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Tieto, informaatio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/>
              <a:t>Sovinto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611560" y="5517232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*kaikilla vastaajilla toistuvat tarpeet</a:t>
            </a:r>
          </a:p>
        </p:txBody>
      </p:sp>
    </p:spTree>
    <p:extLst>
      <p:ext uri="{BB962C8B-B14F-4D97-AF65-F5344CB8AC3E}">
        <p14:creationId xmlns:p14="http://schemas.microsoft.com/office/powerpoint/2010/main" val="248537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Odotukset sanoiksi puettuna</a:t>
            </a:r>
            <a:br>
              <a:rPr lang="fi-FI" dirty="0"/>
            </a:br>
            <a:r>
              <a:rPr lang="fi-FI" sz="2800" b="1" u="sng" dirty="0"/>
              <a:t>välittömästi</a:t>
            </a:r>
            <a:r>
              <a:rPr lang="fi-FI" sz="2800" dirty="0"/>
              <a:t> ennen kohtaamista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 UHRI / OMAINEN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3921299"/>
          </a:xfrm>
        </p:spPr>
        <p:txBody>
          <a:bodyPr>
            <a:normAutofit/>
          </a:bodyPr>
          <a:lstStyle/>
          <a:p>
            <a:pPr marL="457200">
              <a:buFont typeface="+mj-lt"/>
              <a:buAutoNum type="arabicParenR"/>
            </a:pPr>
            <a:r>
              <a:rPr lang="fi-FI" sz="1700" dirty="0"/>
              <a:t>”</a:t>
            </a:r>
            <a:r>
              <a:rPr lang="fi-FI" sz="1700" dirty="0" err="1"/>
              <a:t>Sais</a:t>
            </a:r>
            <a:r>
              <a:rPr lang="fi-FI" sz="1700" dirty="0"/>
              <a:t> tietää </a:t>
            </a:r>
            <a:r>
              <a:rPr lang="fi-FI" sz="1700" i="1" dirty="0"/>
              <a:t>miksi</a:t>
            </a:r>
            <a:r>
              <a:rPr lang="fi-FI" sz="1700" dirty="0"/>
              <a:t>. Ehkä kasvoista </a:t>
            </a:r>
            <a:r>
              <a:rPr lang="fi-FI" sz="1700" dirty="0" err="1"/>
              <a:t>näkis</a:t>
            </a:r>
            <a:r>
              <a:rPr lang="fi-FI" sz="1700" dirty="0"/>
              <a:t> hänestä sitä toista puolta.” </a:t>
            </a:r>
          </a:p>
          <a:p>
            <a:pPr marL="114300" indent="0">
              <a:buNone/>
            </a:pPr>
            <a:r>
              <a:rPr lang="fi-FI" sz="1700" dirty="0"/>
              <a:t>       (murha)</a:t>
            </a:r>
          </a:p>
          <a:p>
            <a:pPr marL="457200">
              <a:buAutoNum type="arabicParenR" startAt="2"/>
            </a:pPr>
            <a:r>
              <a:rPr lang="fi-FI" sz="1700" dirty="0"/>
              <a:t>”Varmistusta siitä, että voin elää</a:t>
            </a:r>
          </a:p>
          <a:p>
            <a:pPr marL="114300" indent="0">
              <a:buNone/>
            </a:pPr>
            <a:r>
              <a:rPr lang="fi-FI" sz="1700" dirty="0"/>
              <a:t>       samassa maailmassa </a:t>
            </a:r>
            <a:r>
              <a:rPr lang="fi-FI" sz="1700" i="1" dirty="0"/>
              <a:t>X</a:t>
            </a:r>
            <a:r>
              <a:rPr lang="fi-FI" sz="1700" dirty="0"/>
              <a:t>:n kanssa.”</a:t>
            </a:r>
          </a:p>
          <a:p>
            <a:pPr marL="114300" indent="0">
              <a:buNone/>
            </a:pPr>
            <a:r>
              <a:rPr lang="fi-FI" sz="1700" dirty="0"/>
              <a:t>       (tappo)</a:t>
            </a:r>
          </a:p>
          <a:p>
            <a:pPr marL="457200">
              <a:buAutoNum type="arabicParenR" startAt="3"/>
            </a:pPr>
            <a:r>
              <a:rPr lang="fi-FI" sz="1700" dirty="0"/>
              <a:t>”Teon motiivi ja se, että </a:t>
            </a:r>
            <a:r>
              <a:rPr lang="fi-FI" sz="1700" dirty="0" err="1"/>
              <a:t>oisko</a:t>
            </a:r>
            <a:r>
              <a:rPr lang="fi-FI" sz="1700" dirty="0"/>
              <a:t> tekoa</a:t>
            </a:r>
          </a:p>
          <a:p>
            <a:pPr marL="114300" indent="0">
              <a:buNone/>
            </a:pPr>
            <a:r>
              <a:rPr lang="fi-FI" sz="1700" dirty="0"/>
              <a:t>       voinut estää.” (murha)</a:t>
            </a:r>
          </a:p>
          <a:p>
            <a:pPr marL="457200">
              <a:buAutoNum type="arabicParenR" startAt="4"/>
            </a:pPr>
            <a:r>
              <a:rPr lang="fi-FI" sz="1700" dirty="0"/>
              <a:t>”Vastauksia. Anteeksipyyntöä. Haluan</a:t>
            </a:r>
          </a:p>
          <a:p>
            <a:pPr marL="114300" indent="0">
              <a:buNone/>
            </a:pPr>
            <a:r>
              <a:rPr lang="fi-FI" sz="1700" dirty="0"/>
              <a:t>       kertoa mitä </a:t>
            </a:r>
            <a:r>
              <a:rPr lang="fi-FI" sz="1700" i="1" dirty="0"/>
              <a:t>X</a:t>
            </a:r>
            <a:r>
              <a:rPr lang="fi-FI" sz="1700" dirty="0"/>
              <a:t> on aiheuttanut.”</a:t>
            </a:r>
          </a:p>
          <a:p>
            <a:pPr marL="114300" indent="0">
              <a:buNone/>
            </a:pPr>
            <a:r>
              <a:rPr lang="fi-FI" sz="1700" dirty="0"/>
              <a:t>       (tappo)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  RIKOKSENTEKIJÄ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571500" indent="-457200">
              <a:lnSpc>
                <a:spcPts val="2040"/>
              </a:lnSpc>
              <a:spcBef>
                <a:spcPts val="0"/>
              </a:spcBef>
              <a:buAutoNum type="arabicParenR"/>
            </a:pPr>
            <a:r>
              <a:rPr lang="fi-FI" dirty="0"/>
              <a:t>”</a:t>
            </a:r>
            <a:r>
              <a:rPr lang="fi-FI" dirty="0" err="1"/>
              <a:t>Oon</a:t>
            </a:r>
            <a:r>
              <a:rPr lang="fi-FI" dirty="0"/>
              <a:t> miettinyt tätä juttua. Miten omaiset on päässeet eteenpäin, miten heillä on mennyt. Jännittää tosi paljon.”</a:t>
            </a:r>
          </a:p>
          <a:p>
            <a:pPr marL="571500" indent="-457200">
              <a:lnSpc>
                <a:spcPts val="2040"/>
              </a:lnSpc>
              <a:spcBef>
                <a:spcPts val="0"/>
              </a:spcBef>
              <a:buAutoNum type="arabicParenR"/>
            </a:pPr>
            <a:r>
              <a:rPr lang="fi-FI" dirty="0"/>
              <a:t>”Että omainen saa purkaa tunteitaan,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vihaa. Ja että saan itsellekin jotain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helpotusta. Haluan tuoda esille, ettei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</a:t>
            </a:r>
            <a:r>
              <a:rPr lang="fi-FI" dirty="0" err="1"/>
              <a:t>tää</a:t>
            </a:r>
            <a:r>
              <a:rPr lang="fi-FI" dirty="0"/>
              <a:t> </a:t>
            </a:r>
            <a:r>
              <a:rPr lang="fi-FI" dirty="0" err="1"/>
              <a:t>oo</a:t>
            </a:r>
            <a:r>
              <a:rPr lang="fi-FI" dirty="0"/>
              <a:t> </a:t>
            </a:r>
            <a:r>
              <a:rPr lang="fi-FI" dirty="0" err="1"/>
              <a:t>mulle</a:t>
            </a:r>
            <a:r>
              <a:rPr lang="fi-FI" dirty="0"/>
              <a:t> yhdentekevää.”</a:t>
            </a:r>
          </a:p>
          <a:p>
            <a:pPr marL="571500" indent="-457200">
              <a:lnSpc>
                <a:spcPts val="2040"/>
              </a:lnSpc>
              <a:spcBef>
                <a:spcPts val="0"/>
              </a:spcBef>
              <a:buAutoNum type="arabicParenR" startAt="3"/>
            </a:pPr>
            <a:r>
              <a:rPr lang="fi-FI" dirty="0"/>
              <a:t>”Avoimin mielin. </a:t>
            </a:r>
            <a:r>
              <a:rPr lang="fi-FI" dirty="0" err="1"/>
              <a:t>Oon</a:t>
            </a:r>
            <a:r>
              <a:rPr lang="fi-FI" dirty="0"/>
              <a:t> tehnyt väärin ja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kadun sitä.”</a:t>
            </a:r>
          </a:p>
          <a:p>
            <a:pPr marL="571500" indent="-457200">
              <a:lnSpc>
                <a:spcPts val="2040"/>
              </a:lnSpc>
              <a:spcBef>
                <a:spcPts val="0"/>
              </a:spcBef>
              <a:buAutoNum type="arabicParenR" startAt="4"/>
            </a:pPr>
            <a:r>
              <a:rPr lang="fi-FI" dirty="0"/>
              <a:t>”Osallistun toisen osapuolen takia.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Haluaisin, ettei tekoa </a:t>
            </a:r>
            <a:r>
              <a:rPr lang="fi-FI" dirty="0" err="1"/>
              <a:t>olis</a:t>
            </a:r>
            <a:r>
              <a:rPr lang="fi-FI" dirty="0"/>
              <a:t> tapahtunut,</a:t>
            </a:r>
          </a:p>
          <a:p>
            <a:pPr marL="114300" indent="0">
              <a:lnSpc>
                <a:spcPts val="2040"/>
              </a:lnSpc>
              <a:spcBef>
                <a:spcPts val="0"/>
              </a:spcBef>
              <a:buNone/>
            </a:pPr>
            <a:r>
              <a:rPr lang="fi-FI" dirty="0"/>
              <a:t>         mutta se tapahtui.”</a:t>
            </a:r>
          </a:p>
        </p:txBody>
      </p:sp>
    </p:spTree>
    <p:extLst>
      <p:ext uri="{BB962C8B-B14F-4D97-AF65-F5344CB8AC3E}">
        <p14:creationId xmlns:p14="http://schemas.microsoft.com/office/powerpoint/2010/main" val="1209950149"/>
      </p:ext>
    </p:extLst>
  </p:cSld>
  <p:clrMapOvr>
    <a:masterClrMapping/>
  </p:clrMapOvr>
</p:sld>
</file>

<file path=ppt/theme/theme1.xml><?xml version="1.0" encoding="utf-8"?>
<a:theme xmlns:a="http://schemas.openxmlformats.org/drawingml/2006/main" name="KRITS PP-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2c059565-6e0d-43ce-ba3d-b062b1d4ec05">JZ36MCW3DFYJ-852562589-113</_dlc_DocId>
    <_dlc_DocIdUrl xmlns="2c059565-6e0d-43ce-ba3d-b062b1d4ec05">
      <Url>https://kritsfi.sharepoint.com/lomake/_layouts/15/DocIdRedir.aspx?ID=JZ36MCW3DFYJ-852562589-113</Url>
      <Description>JZ36MCW3DFYJ-852562589-113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6916673DD4ED4DA850999C1372DF7F" ma:contentTypeVersion="6" ma:contentTypeDescription="Luo uusi asiakirja." ma:contentTypeScope="" ma:versionID="2786c85a2fd73582318d6e24c5b63f7a">
  <xsd:schema xmlns:xsd="http://www.w3.org/2001/XMLSchema" xmlns:xs="http://www.w3.org/2001/XMLSchema" xmlns:p="http://schemas.microsoft.com/office/2006/metadata/properties" xmlns:ns2="2c059565-6e0d-43ce-ba3d-b062b1d4ec05" xmlns:ns3="http://schemas.microsoft.com/sharepoint/v4" targetNamespace="http://schemas.microsoft.com/office/2006/metadata/properties" ma:root="true" ma:fieldsID="21426f40ecf9da347d16f9c21d82a6ca" ns2:_="" ns3:_="">
    <xsd:import namespace="2c059565-6e0d-43ce-ba3d-b062b1d4ec0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59565-6e0d-43ce-ba3d-b062b1d4ec0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6CDAEE-D25C-445F-B50B-48E481F93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6D7C6-7A54-48DF-9A45-78095E074C8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2c059565-6e0d-43ce-ba3d-b062b1d4ec05"/>
  </ds:schemaRefs>
</ds:datastoreItem>
</file>

<file path=customXml/itemProps3.xml><?xml version="1.0" encoding="utf-8"?>
<ds:datastoreItem xmlns:ds="http://schemas.openxmlformats.org/officeDocument/2006/customXml" ds:itemID="{B0BC04D7-7C7B-41F9-87CA-F11BFBCFA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59565-6e0d-43ce-ba3d-b062b1d4ec0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6E90786-8A67-4253-B522-DB885AFA0A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KRITS PP-pohja</Template>
  <TotalTime>1046</TotalTime>
  <Words>1434</Words>
  <Application>Microsoft Office PowerPoint</Application>
  <PresentationFormat>Näytössä katseltava diaesitys (4:3)</PresentationFormat>
  <Paragraphs>277</Paragraphs>
  <Slides>24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KRITS PP-pohja</vt:lpstr>
      <vt:lpstr>           Vakavien rikosten jälkikäsittely Restoratiivinen dialogi vakavissa rikoksissa   Riikka Hiitelä, HTK         Arja Konttila, PsT riikka.hiitela@krits.fi     arja.konttila@krits.fi p. 0504123081               p.0504408699  Valtakunnalliset sovittelijapäivät  6.-7.2.2019, Helsinki   </vt:lpstr>
      <vt:lpstr>Restoratiivinen oikeus</vt:lpstr>
      <vt:lpstr>Kriminaalipoliittinen näkökulma (OM kriminaalipoliittiset tavoitteet 7.2.2019)</vt:lpstr>
      <vt:lpstr>Määritelmä</vt:lpstr>
      <vt:lpstr>PowerPoint-esitys</vt:lpstr>
      <vt:lpstr>PowerPoint-esitys</vt:lpstr>
      <vt:lpstr>Vakavan rikoksen vaikutuspiiri</vt:lpstr>
      <vt:lpstr>Yksilön näkökulma  tarpeet suhteessa toisen kohtaamiseen</vt:lpstr>
      <vt:lpstr>Odotukset sanoiksi puettuna välittömästi ennen kohtaamista</vt:lpstr>
      <vt:lpstr>Jälkikäsittelyn ja (rikos)sovittelun erot</vt:lpstr>
      <vt:lpstr>Jälkikäsittelyn prosessi</vt:lpstr>
      <vt:lpstr>Aloitevaihe</vt:lpstr>
      <vt:lpstr>Aloitevaihe</vt:lpstr>
      <vt:lpstr>Valmisteluvaihe</vt:lpstr>
      <vt:lpstr>Valmisteluvaihe</vt:lpstr>
      <vt:lpstr>Kohtaaminen (restoratiivinen dialogi)</vt:lpstr>
      <vt:lpstr>Seuranta</vt:lpstr>
      <vt:lpstr>Restoratiivisen dialogin merkitys vakavissa rikoksissa</vt:lpstr>
      <vt:lpstr>Fasilitaattorin rooli humanistisen lähestymistavan mukaan</vt:lpstr>
      <vt:lpstr>Humanistinen lähestymistapa</vt:lpstr>
      <vt:lpstr>Restoratiiviset kysymykset</vt:lpstr>
      <vt:lpstr>Elinkautisvangin kokemuksia kohtaamiseen  liittyen</vt:lpstr>
      <vt:lpstr>Jälkikäsittelyjen pitkäaikaisvaikutuksista omaisilla</vt:lpstr>
      <vt:lpstr>Lähteitä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Hiitelä</dc:creator>
  <cp:lastModifiedBy>Miriam Attias</cp:lastModifiedBy>
  <cp:revision>69</cp:revision>
  <cp:lastPrinted>2019-02-01T07:38:55Z</cp:lastPrinted>
  <dcterms:created xsi:type="dcterms:W3CDTF">2019-01-25T08:26:05Z</dcterms:created>
  <dcterms:modified xsi:type="dcterms:W3CDTF">2019-02-12T11:23:57Z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0x010100A56916673DD4ED4DA850999C1372DF7F</vt:lpwstr>
  </property>
  <property fmtid="{D5CDD505-2E9C-101B-9397-08002B2CF9AE}" pid="3" name="_dlc_DocIdItemGuid">
    <vt:lpwstr>27358680-262b-43af-9fdc-ca61bb2dc364</vt:lpwstr>
  </property>
</Properties>
</file>